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2"/>
  </p:notesMasterIdLst>
  <p:sldIdLst>
    <p:sldId id="256" r:id="rId2"/>
    <p:sldId id="260" r:id="rId3"/>
    <p:sldId id="261" r:id="rId4"/>
    <p:sldId id="262" r:id="rId5"/>
    <p:sldId id="314" r:id="rId6"/>
    <p:sldId id="263" r:id="rId7"/>
    <p:sldId id="264" r:id="rId8"/>
    <p:sldId id="275" r:id="rId9"/>
    <p:sldId id="315" r:id="rId10"/>
    <p:sldId id="279" r:id="rId11"/>
    <p:sldId id="281" r:id="rId12"/>
    <p:sldId id="298" r:id="rId13"/>
    <p:sldId id="283" r:id="rId14"/>
    <p:sldId id="285" r:id="rId15"/>
    <p:sldId id="286" r:id="rId16"/>
    <p:sldId id="287" r:id="rId17"/>
    <p:sldId id="289" r:id="rId18"/>
    <p:sldId id="294" r:id="rId19"/>
    <p:sldId id="299" r:id="rId20"/>
    <p:sldId id="300" r:id="rId21"/>
    <p:sldId id="302" r:id="rId22"/>
    <p:sldId id="290" r:id="rId23"/>
    <p:sldId id="291" r:id="rId24"/>
    <p:sldId id="292" r:id="rId25"/>
    <p:sldId id="293" r:id="rId26"/>
    <p:sldId id="313" r:id="rId27"/>
    <p:sldId id="266" r:id="rId28"/>
    <p:sldId id="303" r:id="rId29"/>
    <p:sldId id="304" r:id="rId30"/>
    <p:sldId id="306" r:id="rId31"/>
    <p:sldId id="307" r:id="rId32"/>
    <p:sldId id="308" r:id="rId33"/>
    <p:sldId id="310" r:id="rId34"/>
    <p:sldId id="311" r:id="rId35"/>
    <p:sldId id="312" r:id="rId36"/>
    <p:sldId id="267" r:id="rId37"/>
    <p:sldId id="270" r:id="rId38"/>
    <p:sldId id="271" r:id="rId39"/>
    <p:sldId id="273" r:id="rId40"/>
    <p:sldId id="30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A30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90"/>
    <p:restoredTop sz="70290"/>
  </p:normalViewPr>
  <p:slideViewPr>
    <p:cSldViewPr snapToGrid="0" snapToObjects="1">
      <p:cViewPr>
        <p:scale>
          <a:sx n="82" d="100"/>
          <a:sy n="82" d="100"/>
        </p:scale>
        <p:origin x="200" y="560"/>
      </p:cViewPr>
      <p:guideLst/>
    </p:cSldViewPr>
  </p:slideViewPr>
  <p:notesTextViewPr>
    <p:cViewPr>
      <p:scale>
        <a:sx n="90" d="100"/>
        <a:sy n="9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B4AF18-DFC0-DB4A-9A41-0B89F2F59338}" type="datetimeFigureOut">
              <a:rPr lang="en-US" smtClean="0"/>
              <a:t>4/21/21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DA2C72-10A4-C74B-8564-8488D0DEF9FC}" type="slidenum">
              <a:rPr lang="en-US" smtClean="0"/>
              <a:t>‹#›</a:t>
            </a:fld>
            <a:endParaRPr lang="en-US"/>
          </a:p>
        </p:txBody>
      </p:sp>
    </p:spTree>
    <p:extLst>
      <p:ext uri="{BB962C8B-B14F-4D97-AF65-F5344CB8AC3E}">
        <p14:creationId xmlns:p14="http://schemas.microsoft.com/office/powerpoint/2010/main" val="2524437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Let me start with a question that no doubt, all of us, as cognitive science enthusiasts have grappled with: how do we know that we are not living in a simulation. Well, 2019,  A group of Physicists came to the conclusion that we don’t based on the fact that reality is simply too rich to simulate. The details of which I wont go into but this births an issue at the core of my research: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1</a:t>
            </a:fld>
            <a:endParaRPr lang="en-US"/>
          </a:p>
        </p:txBody>
      </p:sp>
    </p:spTree>
    <p:extLst>
      <p:ext uri="{BB962C8B-B14F-4D97-AF65-F5344CB8AC3E}">
        <p14:creationId xmlns:p14="http://schemas.microsoft.com/office/powerpoint/2010/main" val="1713810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and essentially the whole system that we tried to simulate was made up of 3 subsystems: the brain - the body - and the environment </a:t>
            </a:r>
            <a:r>
              <a:rPr lang="en-SG" sz="1200" kern="1200" dirty="0" err="1">
                <a:solidFill>
                  <a:schemeClr val="tx1"/>
                </a:solidFill>
                <a:effectLst/>
                <a:latin typeface="+mn-lt"/>
                <a:ea typeface="+mn-ea"/>
                <a:cs typeface="+mn-cs"/>
              </a:rPr>
              <a:t>ehich</a:t>
            </a:r>
            <a:r>
              <a:rPr lang="en-SG" sz="1200" kern="1200" dirty="0">
                <a:solidFill>
                  <a:schemeClr val="tx1"/>
                </a:solidFill>
                <a:effectLst/>
                <a:latin typeface="+mn-lt"/>
                <a:ea typeface="+mn-ea"/>
                <a:cs typeface="+mn-cs"/>
              </a:rPr>
              <a:t> are all connected in such a way that a change in one affected a change in the other. </a:t>
            </a:r>
          </a:p>
          <a:p>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10</a:t>
            </a:fld>
            <a:endParaRPr lang="en-US"/>
          </a:p>
        </p:txBody>
      </p:sp>
    </p:spTree>
    <p:extLst>
      <p:ext uri="{BB962C8B-B14F-4D97-AF65-F5344CB8AC3E}">
        <p14:creationId xmlns:p14="http://schemas.microsoft.com/office/powerpoint/2010/main" val="3410301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Brain: which in robotics would be consider the robot controller was implemented in our case using a recurrent time neural network. This was an important part of </a:t>
            </a:r>
            <a:r>
              <a:rPr lang="en-SG" sz="1200" kern="1200" dirty="0" err="1">
                <a:solidFill>
                  <a:schemeClr val="tx1"/>
                </a:solidFill>
                <a:effectLst/>
                <a:latin typeface="+mn-lt"/>
                <a:ea typeface="+mn-ea"/>
                <a:cs typeface="+mn-cs"/>
              </a:rPr>
              <a:t>teh</a:t>
            </a:r>
            <a:r>
              <a:rPr lang="en-SG" sz="1200" kern="1200" dirty="0">
                <a:solidFill>
                  <a:schemeClr val="tx1"/>
                </a:solidFill>
                <a:effectLst/>
                <a:latin typeface="+mn-lt"/>
                <a:ea typeface="+mn-ea"/>
                <a:cs typeface="+mn-cs"/>
              </a:rPr>
              <a:t> robot because this was what we put through the optimisation process. </a:t>
            </a:r>
          </a:p>
          <a:p>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11</a:t>
            </a:fld>
            <a:endParaRPr lang="en-US"/>
          </a:p>
        </p:txBody>
      </p:sp>
    </p:spTree>
    <p:extLst>
      <p:ext uri="{BB962C8B-B14F-4D97-AF65-F5344CB8AC3E}">
        <p14:creationId xmlns:p14="http://schemas.microsoft.com/office/powerpoint/2010/main" val="2765865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Next, the body of the robot which was also simple</a:t>
            </a:r>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12</a:t>
            </a:fld>
            <a:endParaRPr lang="en-US"/>
          </a:p>
        </p:txBody>
      </p:sp>
    </p:spTree>
    <p:extLst>
      <p:ext uri="{BB962C8B-B14F-4D97-AF65-F5344CB8AC3E}">
        <p14:creationId xmlns:p14="http://schemas.microsoft.com/office/powerpoint/2010/main" val="780503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And Basically consisted on 1 leg, of three muscles: foot, forward swing, backward, and 1 angle sensor (senses angle leg displaced). + how it move.</a:t>
            </a:r>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13</a:t>
            </a:fld>
            <a:endParaRPr lang="en-US"/>
          </a:p>
        </p:txBody>
      </p:sp>
    </p:spTree>
    <p:extLst>
      <p:ext uri="{BB962C8B-B14F-4D97-AF65-F5344CB8AC3E}">
        <p14:creationId xmlns:p14="http://schemas.microsoft.com/office/powerpoint/2010/main" val="1855660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Environment - everything around the robot, </a:t>
            </a:r>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14</a:t>
            </a:fld>
            <a:endParaRPr lang="en-US"/>
          </a:p>
        </p:txBody>
      </p:sp>
    </p:spTree>
    <p:extLst>
      <p:ext uri="{BB962C8B-B14F-4D97-AF65-F5344CB8AC3E}">
        <p14:creationId xmlns:p14="http://schemas.microsoft.com/office/powerpoint/2010/main" val="143447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for the purposes of the simulation ; the main consideration was the floor that the robots contacting. </a:t>
            </a:r>
          </a:p>
          <a:p>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15</a:t>
            </a:fld>
            <a:endParaRPr lang="en-US"/>
          </a:p>
        </p:txBody>
      </p:sp>
    </p:spTree>
    <p:extLst>
      <p:ext uri="{BB962C8B-B14F-4D97-AF65-F5344CB8AC3E}">
        <p14:creationId xmlns:p14="http://schemas.microsoft.com/office/powerpoint/2010/main" val="3928973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mn-lt"/>
                <a:ea typeface="+mn-ea"/>
                <a:cs typeface="+mn-cs"/>
              </a:rPr>
              <a:t>So our preliminary methodology consisted of three conditions: </a:t>
            </a:r>
          </a:p>
          <a:p>
            <a:r>
              <a:rPr lang="en-SG" sz="1200" kern="1200" dirty="0">
                <a:solidFill>
                  <a:schemeClr val="tx1"/>
                </a:solidFill>
                <a:effectLst/>
                <a:latin typeface="+mn-lt"/>
                <a:ea typeface="+mn-ea"/>
                <a:cs typeface="+mn-cs"/>
              </a:rPr>
              <a:t>1. Control: optimisation without any noise </a:t>
            </a:r>
          </a:p>
          <a:p>
            <a:r>
              <a:rPr lang="en-SG" sz="1200" kern="1200" dirty="0">
                <a:solidFill>
                  <a:schemeClr val="tx1"/>
                </a:solidFill>
                <a:effectLst/>
                <a:latin typeface="+mn-lt"/>
                <a:ea typeface="+mn-ea"/>
                <a:cs typeface="+mn-cs"/>
              </a:rPr>
              <a:t>2. Two noise conditions: where there was noise added to firstly the parameters of the neural network and secondly to this parameter omega which tracked the leg angular velocity.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16</a:t>
            </a:fld>
            <a:endParaRPr lang="en-US"/>
          </a:p>
        </p:txBody>
      </p:sp>
    </p:spTree>
    <p:extLst>
      <p:ext uri="{BB962C8B-B14F-4D97-AF65-F5344CB8AC3E}">
        <p14:creationId xmlns:p14="http://schemas.microsoft.com/office/powerpoint/2010/main" val="3341754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mn-lt"/>
                <a:ea typeface="+mn-ea"/>
                <a:cs typeface="+mn-cs"/>
              </a:rPr>
              <a:t>So our first step was to optimise the these robots under these conditions: an Evolutionary Algorithm to do so :</a:t>
            </a:r>
          </a:p>
          <a:p>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17</a:t>
            </a:fld>
            <a:endParaRPr lang="en-US"/>
          </a:p>
        </p:txBody>
      </p:sp>
    </p:spTree>
    <p:extLst>
      <p:ext uri="{BB962C8B-B14F-4D97-AF65-F5344CB8AC3E}">
        <p14:creationId xmlns:p14="http://schemas.microsoft.com/office/powerpoint/2010/main" val="2803518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Which, just to give you an intuitive </a:t>
            </a:r>
            <a:r>
              <a:rPr lang="en-SG" sz="1200" kern="1200" dirty="0" err="1">
                <a:solidFill>
                  <a:schemeClr val="tx1"/>
                </a:solidFill>
                <a:effectLst/>
                <a:latin typeface="+mn-lt"/>
                <a:ea typeface="+mn-ea"/>
                <a:cs typeface="+mn-cs"/>
              </a:rPr>
              <a:t>undertsanidng</a:t>
            </a:r>
            <a:r>
              <a:rPr lang="en-SG" sz="1200" kern="1200" dirty="0">
                <a:solidFill>
                  <a:schemeClr val="tx1"/>
                </a:solidFill>
                <a:effectLst/>
                <a:latin typeface="+mn-lt"/>
                <a:ea typeface="+mn-ea"/>
                <a:cs typeface="+mn-cs"/>
              </a:rPr>
              <a:t>, essentially just mimics biological evolution, where you have a randomly </a:t>
            </a:r>
            <a:r>
              <a:rPr lang="en-SG" sz="1200" kern="1200" dirty="0" err="1">
                <a:solidFill>
                  <a:schemeClr val="tx1"/>
                </a:solidFill>
                <a:effectLst/>
                <a:latin typeface="+mn-lt"/>
                <a:ea typeface="+mn-ea"/>
                <a:cs typeface="+mn-cs"/>
              </a:rPr>
              <a:t>innitialzied</a:t>
            </a:r>
            <a:r>
              <a:rPr lang="en-SG" sz="1200" kern="1200" dirty="0">
                <a:solidFill>
                  <a:schemeClr val="tx1"/>
                </a:solidFill>
                <a:effectLst/>
                <a:latin typeface="+mn-lt"/>
                <a:ea typeface="+mn-ea"/>
                <a:cs typeface="+mn-cs"/>
              </a:rPr>
              <a:t> population of things you want to evolve, put them in competition with each other and discard losers. So that </a:t>
            </a:r>
            <a:r>
              <a:rPr lang="en-SG" sz="1200" kern="1200" dirty="0" err="1">
                <a:solidFill>
                  <a:schemeClr val="tx1"/>
                </a:solidFill>
                <a:effectLst/>
                <a:latin typeface="+mn-lt"/>
                <a:ea typeface="+mn-ea"/>
                <a:cs typeface="+mn-cs"/>
              </a:rPr>
              <a:t>ver</a:t>
            </a:r>
            <a:r>
              <a:rPr lang="en-SG" sz="1200" kern="1200" dirty="0">
                <a:solidFill>
                  <a:schemeClr val="tx1"/>
                </a:solidFill>
                <a:effectLst/>
                <a:latin typeface="+mn-lt"/>
                <a:ea typeface="+mn-ea"/>
                <a:cs typeface="+mn-cs"/>
              </a:rPr>
              <a:t> time, this survival of the fittest-style phenomena result in our population being overall better performing and </a:t>
            </a:r>
            <a:r>
              <a:rPr lang="en-SG" sz="1200" kern="1200" dirty="0" err="1">
                <a:solidFill>
                  <a:schemeClr val="tx1"/>
                </a:solidFill>
                <a:effectLst/>
                <a:latin typeface="+mn-lt"/>
                <a:ea typeface="+mn-ea"/>
                <a:cs typeface="+mn-cs"/>
              </a:rPr>
              <a:t>teh</a:t>
            </a:r>
            <a:r>
              <a:rPr lang="en-SG" sz="1200" kern="1200" dirty="0">
                <a:solidFill>
                  <a:schemeClr val="tx1"/>
                </a:solidFill>
                <a:effectLst/>
                <a:latin typeface="+mn-lt"/>
                <a:ea typeface="+mn-ea"/>
                <a:cs typeface="+mn-cs"/>
              </a:rPr>
              <a:t> best performing member is taken to be the output of that specific optimisation. </a:t>
            </a:r>
          </a:p>
          <a:p>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18</a:t>
            </a:fld>
            <a:endParaRPr lang="en-US"/>
          </a:p>
        </p:txBody>
      </p:sp>
    </p:spTree>
    <p:extLst>
      <p:ext uri="{BB962C8B-B14F-4D97-AF65-F5344CB8AC3E}">
        <p14:creationId xmlns:p14="http://schemas.microsoft.com/office/powerpoint/2010/main" val="844881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Here’s a graph the illustrates this in action for </a:t>
            </a:r>
            <a:r>
              <a:rPr lang="en-SG" sz="1200" kern="1200" dirty="0" err="1">
                <a:solidFill>
                  <a:schemeClr val="tx1"/>
                </a:solidFill>
                <a:effectLst/>
                <a:latin typeface="+mn-lt"/>
                <a:ea typeface="+mn-ea"/>
                <a:cs typeface="+mn-cs"/>
              </a:rPr>
              <a:t>iur</a:t>
            </a:r>
            <a:r>
              <a:rPr lang="en-SG" sz="1200" kern="1200" dirty="0">
                <a:solidFill>
                  <a:schemeClr val="tx1"/>
                </a:solidFill>
                <a:effectLst/>
                <a:latin typeface="+mn-lt"/>
                <a:ea typeface="+mn-ea"/>
                <a:cs typeface="+mn-cs"/>
              </a:rPr>
              <a:t> walker and you can see how the fitness(which in our case was just the average velocity of the walker) increases with generation (how many times they were put in competition. </a:t>
            </a:r>
          </a:p>
          <a:p>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19</a:t>
            </a:fld>
            <a:endParaRPr lang="en-US"/>
          </a:p>
        </p:txBody>
      </p:sp>
    </p:spTree>
    <p:extLst>
      <p:ext uri="{BB962C8B-B14F-4D97-AF65-F5344CB8AC3E}">
        <p14:creationId xmlns:p14="http://schemas.microsoft.com/office/powerpoint/2010/main" val="2465704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The reality gap: the gap between simulation and real-life. </a:t>
            </a:r>
          </a:p>
          <a:p>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2</a:t>
            </a:fld>
            <a:endParaRPr lang="en-US"/>
          </a:p>
        </p:txBody>
      </p:sp>
    </p:spTree>
    <p:extLst>
      <p:ext uri="{BB962C8B-B14F-4D97-AF65-F5344CB8AC3E}">
        <p14:creationId xmlns:p14="http://schemas.microsoft.com/office/powerpoint/2010/main" val="2437907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Distance time graph of a particular optimised solution the rhythmic walking dynamic that is observable; you can see lulls in motion where the robot is readjusting the leg and the increase in distance when it actually moves) (pretty neat walking pattern generated at the end of optimisation)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20</a:t>
            </a:fld>
            <a:endParaRPr lang="en-US"/>
          </a:p>
        </p:txBody>
      </p:sp>
    </p:spTree>
    <p:extLst>
      <p:ext uri="{BB962C8B-B14F-4D97-AF65-F5344CB8AC3E}">
        <p14:creationId xmlns:p14="http://schemas.microsoft.com/office/powerpoint/2010/main" val="558133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mn-lt"/>
                <a:ea typeface="+mn-ea"/>
                <a:cs typeface="+mn-cs"/>
              </a:rPr>
              <a:t>And so our optimisation took 10 evolutionary runs for each condition:==&gt; 30 controllers that we had evolved and took to the next step.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21</a:t>
            </a:fld>
            <a:endParaRPr lang="en-US"/>
          </a:p>
        </p:txBody>
      </p:sp>
    </p:spTree>
    <p:extLst>
      <p:ext uri="{BB962C8B-B14F-4D97-AF65-F5344CB8AC3E}">
        <p14:creationId xmlns:p14="http://schemas.microsoft.com/office/powerpoint/2010/main" val="3608743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 which was equalizing:  gets a better performance value for each of the 30 robots under standardised and uniform environment.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22</a:t>
            </a:fld>
            <a:endParaRPr lang="en-US"/>
          </a:p>
        </p:txBody>
      </p:sp>
    </p:spTree>
    <p:extLst>
      <p:ext uri="{BB962C8B-B14F-4D97-AF65-F5344CB8AC3E}">
        <p14:creationId xmlns:p14="http://schemas.microsoft.com/office/powerpoint/2010/main" val="26643411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mn-lt"/>
                <a:ea typeface="+mn-ea"/>
                <a:cs typeface="+mn-cs"/>
              </a:rPr>
              <a:t> Isolated: qualitatively </a:t>
            </a:r>
            <a:r>
              <a:rPr lang="en-SG" sz="1200" kern="1200" dirty="0" err="1">
                <a:solidFill>
                  <a:schemeClr val="tx1"/>
                </a:solidFill>
                <a:effectLst/>
                <a:latin typeface="+mn-lt"/>
                <a:ea typeface="+mn-ea"/>
                <a:cs typeface="+mn-cs"/>
              </a:rPr>
              <a:t>dteremiend</a:t>
            </a:r>
            <a:r>
              <a:rPr lang="en-SG" sz="1200" kern="1200" dirty="0">
                <a:solidFill>
                  <a:schemeClr val="tx1"/>
                </a:solidFill>
                <a:effectLst/>
                <a:latin typeface="+mn-lt"/>
                <a:ea typeface="+mn-ea"/>
                <a:cs typeface="+mn-cs"/>
              </a:rPr>
              <a:t> the ‘good’ performing solutions: which we determined to be determined by a fitness of above 0.58.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23</a:t>
            </a:fld>
            <a:endParaRPr lang="en-US"/>
          </a:p>
        </p:txBody>
      </p:sp>
    </p:spTree>
    <p:extLst>
      <p:ext uri="{BB962C8B-B14F-4D97-AF65-F5344CB8AC3E}">
        <p14:creationId xmlns:p14="http://schemas.microsoft.com/office/powerpoint/2010/main" val="3449974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mn-lt"/>
                <a:ea typeface="+mn-ea"/>
                <a:cs typeface="+mn-cs"/>
              </a:rPr>
              <a:t> Then, we took all of these good solution through a very preliminary robustness test: which tested the walkers ability to retain its performance in an environment different to where it was trained: which in our was added noise to the Leg Force.  Still in simulation </a:t>
            </a:r>
            <a:r>
              <a:rPr lang="en-SG" sz="1200" kern="1200" dirty="0" err="1">
                <a:solidFill>
                  <a:schemeClr val="tx1"/>
                </a:solidFill>
                <a:effectLst/>
                <a:latin typeface="+mn-lt"/>
                <a:ea typeface="+mn-ea"/>
                <a:cs typeface="+mn-cs"/>
              </a:rPr>
              <a:t>tho</a:t>
            </a:r>
            <a:r>
              <a:rPr lang="en-SG" sz="1200" kern="1200" dirty="0">
                <a:solidFill>
                  <a:schemeClr val="tx1"/>
                </a:solidFill>
                <a:effectLst/>
                <a:latin typeface="+mn-lt"/>
                <a:ea typeface="+mn-ea"/>
                <a:cs typeface="+mn-cs"/>
              </a:rPr>
              <a:t>; the purpose of which was to serve an indicator of which solutions we might expect to perform better in the real world. Important as I was still in the process of constructing my real-robot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24</a:t>
            </a:fld>
            <a:endParaRPr lang="en-US"/>
          </a:p>
        </p:txBody>
      </p:sp>
    </p:spTree>
    <p:extLst>
      <p:ext uri="{BB962C8B-B14F-4D97-AF65-F5344CB8AC3E}">
        <p14:creationId xmlns:p14="http://schemas.microsoft.com/office/powerpoint/2010/main" val="19659308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mn-lt"/>
                <a:ea typeface="+mn-ea"/>
                <a:cs typeface="+mn-cs"/>
              </a:rPr>
              <a:t>Which would be the next step: to test the evolved control mechanisms in the real-world with the real robot walker.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25</a:t>
            </a:fld>
            <a:endParaRPr lang="en-US"/>
          </a:p>
        </p:txBody>
      </p:sp>
    </p:spTree>
    <p:extLst>
      <p:ext uri="{BB962C8B-B14F-4D97-AF65-F5344CB8AC3E}">
        <p14:creationId xmlns:p14="http://schemas.microsoft.com/office/powerpoint/2010/main" val="2287887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So, what did we find?</a:t>
            </a:r>
          </a:p>
          <a:p>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26</a:t>
            </a:fld>
            <a:endParaRPr lang="en-US"/>
          </a:p>
        </p:txBody>
      </p:sp>
    </p:spTree>
    <p:extLst>
      <p:ext uri="{BB962C8B-B14F-4D97-AF65-F5344CB8AC3E}">
        <p14:creationId xmlns:p14="http://schemas.microsoft.com/office/powerpoint/2010/main" val="26352691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What  we found was pretty shocking,  if you look at this graph, the x-axis was noise added the leg force and y axis is the fitness and you can tell the degradation of one’s fitness with more and more noise added, which was to be expected.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 No-Noise condition has a flatter curve on this graph. (more gradual degradation -&gt; higher robustness) compared to </a:t>
            </a:r>
            <a:r>
              <a:rPr lang="en-SG" sz="1200" kern="1200">
                <a:solidFill>
                  <a:schemeClr val="tx1"/>
                </a:solidFill>
                <a:effectLst/>
                <a:latin typeface="+mn-lt"/>
                <a:ea typeface="+mn-ea"/>
                <a:cs typeface="+mn-cs"/>
              </a:rPr>
              <a:t>the  </a:t>
            </a:r>
            <a:r>
              <a:rPr lang="en-SG" sz="1200" kern="1200" dirty="0">
                <a:solidFill>
                  <a:schemeClr val="tx1"/>
                </a:solidFill>
                <a:effectLst/>
                <a:latin typeface="+mn-lt"/>
                <a:ea typeface="+mn-ea"/>
                <a:cs typeface="+mn-cs"/>
              </a:rPr>
              <a:t>Which was again, quite counter-intuitive, hence prompting me to take a deeper dive into the actual optimisation process and really look at what was going on. </a:t>
            </a:r>
          </a:p>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27</a:t>
            </a:fld>
            <a:endParaRPr lang="en-US"/>
          </a:p>
        </p:txBody>
      </p:sp>
    </p:spTree>
    <p:extLst>
      <p:ext uri="{BB962C8B-B14F-4D97-AF65-F5344CB8AC3E}">
        <p14:creationId xmlns:p14="http://schemas.microsoft.com/office/powerpoint/2010/main" val="31570705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And There were a few things that I noticed: </a:t>
            </a:r>
          </a:p>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1. different conditions had different number of solutions evolve to be good: The NN </a:t>
            </a:r>
            <a:r>
              <a:rPr lang="en-SG" sz="1200" kern="1200" dirty="0" err="1">
                <a:solidFill>
                  <a:schemeClr val="tx1"/>
                </a:solidFill>
                <a:effectLst/>
                <a:latin typeface="+mn-lt"/>
                <a:ea typeface="+mn-ea"/>
                <a:cs typeface="+mn-cs"/>
              </a:rPr>
              <a:t>condn</a:t>
            </a:r>
            <a:r>
              <a:rPr lang="en-SG" sz="1200" kern="1200" dirty="0">
                <a:solidFill>
                  <a:schemeClr val="tx1"/>
                </a:solidFill>
                <a:effectLst/>
                <a:latin typeface="+mn-lt"/>
                <a:ea typeface="+mn-ea"/>
                <a:cs typeface="+mn-cs"/>
              </a:rPr>
              <a:t> had all 10 trials  evolve to be good; the noise added to NN 9/10 and noise to omega had 5/10.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28</a:t>
            </a:fld>
            <a:endParaRPr lang="en-US"/>
          </a:p>
        </p:txBody>
      </p:sp>
    </p:spTree>
    <p:extLst>
      <p:ext uri="{BB962C8B-B14F-4D97-AF65-F5344CB8AC3E}">
        <p14:creationId xmlns:p14="http://schemas.microsoft.com/office/powerpoint/2010/main" val="18895767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In addition each condition also seems to have optimized differently. NN </a:t>
            </a:r>
            <a:r>
              <a:rPr lang="en-SG" sz="1200" kern="1200" dirty="0" err="1">
                <a:solidFill>
                  <a:schemeClr val="tx1"/>
                </a:solidFill>
                <a:effectLst/>
                <a:latin typeface="+mn-lt"/>
                <a:ea typeface="+mn-ea"/>
                <a:cs typeface="+mn-cs"/>
              </a:rPr>
              <a:t>condn</a:t>
            </a:r>
            <a:r>
              <a:rPr lang="en-SG" sz="1200" kern="1200" dirty="0">
                <a:solidFill>
                  <a:schemeClr val="tx1"/>
                </a:solidFill>
                <a:effectLst/>
                <a:latin typeface="+mn-lt"/>
                <a:ea typeface="+mn-ea"/>
                <a:cs typeface="+mn-cs"/>
              </a:rPr>
              <a:t> optimized pretty much as expected optimisation; average as you can see here in black is relatively </a:t>
            </a:r>
            <a:r>
              <a:rPr lang="en-SG" sz="1200" kern="1200" dirty="0" err="1">
                <a:solidFill>
                  <a:schemeClr val="tx1"/>
                </a:solidFill>
                <a:effectLst/>
                <a:latin typeface="+mn-lt"/>
                <a:ea typeface="+mn-ea"/>
                <a:cs typeface="+mn-cs"/>
              </a:rPr>
              <a:t>represnetative</a:t>
            </a:r>
            <a:r>
              <a:rPr lang="en-SG" sz="1200" kern="1200" dirty="0">
                <a:solidFill>
                  <a:schemeClr val="tx1"/>
                </a:solidFill>
                <a:effectLst/>
                <a:latin typeface="+mn-lt"/>
                <a:ea typeface="+mn-ea"/>
                <a:cs typeface="+mn-cs"/>
              </a:rPr>
              <a:t> and all trials converges to similar fitness value AND plateaus.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29</a:t>
            </a:fld>
            <a:endParaRPr lang="en-US"/>
          </a:p>
        </p:txBody>
      </p:sp>
    </p:spTree>
    <p:extLst>
      <p:ext uri="{BB962C8B-B14F-4D97-AF65-F5344CB8AC3E}">
        <p14:creationId xmlns:p14="http://schemas.microsoft.com/office/powerpoint/2010/main" val="3981154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Good morning everyone, I am Josheta </a:t>
            </a:r>
            <a:r>
              <a:rPr lang="en-SG" sz="1200" kern="1200" dirty="0" err="1">
                <a:solidFill>
                  <a:schemeClr val="tx1"/>
                </a:solidFill>
                <a:effectLst/>
                <a:latin typeface="+mn-lt"/>
                <a:ea typeface="+mn-ea"/>
                <a:cs typeface="+mn-cs"/>
              </a:rPr>
              <a:t>srinivasan</a:t>
            </a:r>
            <a:r>
              <a:rPr lang="en-SG" sz="1200" kern="1200" dirty="0">
                <a:solidFill>
                  <a:schemeClr val="tx1"/>
                </a:solidFill>
                <a:effectLst/>
                <a:latin typeface="+mn-lt"/>
                <a:ea typeface="+mn-ea"/>
                <a:cs typeface="+mn-cs"/>
              </a:rPr>
              <a:t>, a sophomore at Indiana University Bloomington intelligent systems engineering and cognitive science and I like robots. Which makes this issue hit closer to home, because while we may not necessarily spending a lot of time in simulations , our robot pals do. Simulations remain a crucial and </a:t>
            </a:r>
            <a:r>
              <a:rPr lang="en-SG" sz="1200" kern="1200" dirty="0" err="1">
                <a:solidFill>
                  <a:schemeClr val="tx1"/>
                </a:solidFill>
                <a:effectLst/>
                <a:latin typeface="+mn-lt"/>
                <a:ea typeface="+mn-ea"/>
                <a:cs typeface="+mn-cs"/>
              </a:rPr>
              <a:t>prevelant</a:t>
            </a:r>
            <a:r>
              <a:rPr lang="en-SG" sz="1200" kern="1200" dirty="0">
                <a:solidFill>
                  <a:schemeClr val="tx1"/>
                </a:solidFill>
                <a:effectLst/>
                <a:latin typeface="+mn-lt"/>
                <a:ea typeface="+mn-ea"/>
                <a:cs typeface="+mn-cs"/>
              </a:rPr>
              <a:t> way to train robot behaviours. </a:t>
            </a:r>
          </a:p>
          <a:p>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3</a:t>
            </a:fld>
            <a:endParaRPr lang="en-US"/>
          </a:p>
        </p:txBody>
      </p:sp>
    </p:spTree>
    <p:extLst>
      <p:ext uri="{BB962C8B-B14F-4D97-AF65-F5344CB8AC3E}">
        <p14:creationId xmlns:p14="http://schemas.microsoft.com/office/powerpoint/2010/main" val="1669638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However if you look at the noise NN </a:t>
            </a:r>
            <a:r>
              <a:rPr lang="en-SG" sz="1200" kern="1200" dirty="0" err="1">
                <a:solidFill>
                  <a:schemeClr val="tx1"/>
                </a:solidFill>
                <a:effectLst/>
                <a:latin typeface="+mn-lt"/>
                <a:ea typeface="+mn-ea"/>
                <a:cs typeface="+mn-cs"/>
              </a:rPr>
              <a:t>param</a:t>
            </a:r>
            <a:r>
              <a:rPr lang="en-SG" sz="1200" kern="1200" dirty="0">
                <a:solidFill>
                  <a:schemeClr val="tx1"/>
                </a:solidFill>
                <a:effectLst/>
                <a:latin typeface="+mn-lt"/>
                <a:ea typeface="+mn-ea"/>
                <a:cs typeface="+mn-cs"/>
              </a:rPr>
              <a:t> </a:t>
            </a:r>
            <a:r>
              <a:rPr lang="en-SG" sz="1200" kern="1200" dirty="0" err="1">
                <a:solidFill>
                  <a:schemeClr val="tx1"/>
                </a:solidFill>
                <a:effectLst/>
                <a:latin typeface="+mn-lt"/>
                <a:ea typeface="+mn-ea"/>
                <a:cs typeface="+mn-cs"/>
              </a:rPr>
              <a:t>condn</a:t>
            </a:r>
            <a:r>
              <a:rPr lang="en-SG" sz="1200" kern="1200" dirty="0">
                <a:solidFill>
                  <a:schemeClr val="tx1"/>
                </a:solidFill>
                <a:effectLst/>
                <a:latin typeface="+mn-lt"/>
                <a:ea typeface="+mn-ea"/>
                <a:cs typeface="+mn-cs"/>
              </a:rPr>
              <a:t>; this </a:t>
            </a:r>
            <a:r>
              <a:rPr lang="en-SG" sz="1200" kern="1200" dirty="0" err="1">
                <a:solidFill>
                  <a:schemeClr val="tx1"/>
                </a:solidFill>
                <a:effectLst/>
                <a:latin typeface="+mn-lt"/>
                <a:ea typeface="+mn-ea"/>
                <a:cs typeface="+mn-cs"/>
              </a:rPr>
              <a:t>weired</a:t>
            </a:r>
            <a:r>
              <a:rPr lang="en-SG" sz="1200" kern="1200" dirty="0">
                <a:solidFill>
                  <a:schemeClr val="tx1"/>
                </a:solidFill>
                <a:effectLst/>
                <a:latin typeface="+mn-lt"/>
                <a:ea typeface="+mn-ea"/>
                <a:cs typeface="+mn-cs"/>
              </a:rPr>
              <a:t> sort long early plateauing is visible noticeably and this was present in NO </a:t>
            </a:r>
            <a:r>
              <a:rPr lang="en-SG" sz="1200" kern="1200" dirty="0" err="1">
                <a:solidFill>
                  <a:schemeClr val="tx1"/>
                </a:solidFill>
                <a:effectLst/>
                <a:latin typeface="+mn-lt"/>
                <a:ea typeface="+mn-ea"/>
                <a:cs typeface="+mn-cs"/>
              </a:rPr>
              <a:t>nois</a:t>
            </a:r>
            <a:r>
              <a:rPr lang="en-SG" sz="1200" kern="1200" dirty="0">
                <a:solidFill>
                  <a:schemeClr val="tx1"/>
                </a:solidFill>
                <a:effectLst/>
                <a:latin typeface="+mn-lt"/>
                <a:ea typeface="+mn-ea"/>
                <a:cs typeface="+mn-cs"/>
              </a:rPr>
              <a:t> as well but definitely not as prominently.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30</a:t>
            </a:fld>
            <a:endParaRPr lang="en-US"/>
          </a:p>
        </p:txBody>
      </p:sp>
    </p:spTree>
    <p:extLst>
      <p:ext uri="{BB962C8B-B14F-4D97-AF65-F5344CB8AC3E}">
        <p14:creationId xmlns:p14="http://schemas.microsoft.com/office/powerpoint/2010/main" val="36906720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this is not at all noticeable in the omega </a:t>
            </a:r>
            <a:r>
              <a:rPr lang="en-US" dirty="0" err="1"/>
              <a:t>codition</a:t>
            </a:r>
            <a:r>
              <a:rPr lang="en-US" dirty="0"/>
              <a:t> which was almost the opposite in terms of having a very steep initial learning curve. However one does </a:t>
            </a:r>
            <a:r>
              <a:rPr lang="en-US" dirty="0" err="1"/>
              <a:t>notivce</a:t>
            </a:r>
            <a:r>
              <a:rPr lang="en-US" dirty="0"/>
              <a:t> </a:t>
            </a:r>
            <a:r>
              <a:rPr lang="en-SG" sz="1200" kern="1200" dirty="0">
                <a:solidFill>
                  <a:schemeClr val="tx1"/>
                </a:solidFill>
                <a:effectLst/>
                <a:latin typeface="+mn-lt"/>
                <a:ea typeface="+mn-ea"/>
                <a:cs typeface="+mn-cs"/>
              </a:rPr>
              <a:t>A lot more variation in </a:t>
            </a:r>
            <a:r>
              <a:rPr lang="en-SG" sz="1200" kern="1200" dirty="0" err="1">
                <a:solidFill>
                  <a:schemeClr val="tx1"/>
                </a:solidFill>
                <a:effectLst/>
                <a:latin typeface="+mn-lt"/>
                <a:ea typeface="+mn-ea"/>
                <a:cs typeface="+mn-cs"/>
              </a:rPr>
              <a:t>teh</a:t>
            </a:r>
            <a:r>
              <a:rPr lang="en-SG" sz="1200" kern="1200" dirty="0">
                <a:solidFill>
                  <a:schemeClr val="tx1"/>
                </a:solidFill>
                <a:effectLst/>
                <a:latin typeface="+mn-lt"/>
                <a:ea typeface="+mn-ea"/>
                <a:cs typeface="+mn-cs"/>
              </a:rPr>
              <a:t> end point of evolution. ore specifically evolution seems to almost two-pronged where there are two clusters of convergence (0.5, 0.6)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31</a:t>
            </a:fld>
            <a:endParaRPr lang="en-US"/>
          </a:p>
        </p:txBody>
      </p:sp>
    </p:spTree>
    <p:extLst>
      <p:ext uri="{BB962C8B-B14F-4D97-AF65-F5344CB8AC3E}">
        <p14:creationId xmlns:p14="http://schemas.microsoft.com/office/powerpoint/2010/main" val="30007395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Both Noise conditions don’t show a full plateau. </a:t>
            </a:r>
          </a:p>
          <a:p>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32</a:t>
            </a:fld>
            <a:endParaRPr lang="en-US"/>
          </a:p>
        </p:txBody>
      </p:sp>
    </p:spTree>
    <p:extLst>
      <p:ext uri="{BB962C8B-B14F-4D97-AF65-F5344CB8AC3E}">
        <p14:creationId xmlns:p14="http://schemas.microsoft.com/office/powerpoint/2010/main" val="34248623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Lastly, if we take a step back we do notice a very distinct and different fitness distribution for each </a:t>
            </a:r>
            <a:r>
              <a:rPr lang="en-SG" sz="1200" kern="1200" dirty="0" err="1">
                <a:solidFill>
                  <a:schemeClr val="tx1"/>
                </a:solidFill>
                <a:effectLst/>
                <a:latin typeface="+mn-lt"/>
                <a:ea typeface="+mn-ea"/>
                <a:cs typeface="+mn-cs"/>
              </a:rPr>
              <a:t>condn</a:t>
            </a:r>
            <a:r>
              <a:rPr lang="en-SG" sz="1200" kern="1200" dirty="0">
                <a:solidFill>
                  <a:schemeClr val="tx1"/>
                </a:solidFill>
                <a:effectLst/>
                <a:latin typeface="+mn-lt"/>
                <a:ea typeface="+mn-ea"/>
                <a:cs typeface="+mn-cs"/>
              </a:rPr>
              <a:t>: (note about crude lines for illustrative </a:t>
            </a:r>
            <a:r>
              <a:rPr lang="en-SG" sz="1200" kern="1200" dirty="0" err="1">
                <a:solidFill>
                  <a:schemeClr val="tx1"/>
                </a:solidFill>
                <a:effectLst/>
                <a:latin typeface="+mn-lt"/>
                <a:ea typeface="+mn-ea"/>
                <a:cs typeface="+mn-cs"/>
              </a:rPr>
              <a:t>purp</a:t>
            </a:r>
            <a:r>
              <a:rPr lang="en-SG" sz="1200" kern="1200" dirty="0">
                <a:solidFill>
                  <a:schemeClr val="tx1"/>
                </a:solidFill>
                <a:effectLst/>
                <a:latin typeface="+mn-lt"/>
                <a:ea typeface="+mn-ea"/>
                <a:cs typeface="+mn-cs"/>
              </a:rPr>
              <a:t>) NN had a greater percent of walker at a higher fitness value. NN just had a much better evolution. </a:t>
            </a:r>
          </a:p>
          <a:p>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33</a:t>
            </a:fld>
            <a:endParaRPr lang="en-US"/>
          </a:p>
        </p:txBody>
      </p:sp>
    </p:spTree>
    <p:extLst>
      <p:ext uri="{BB962C8B-B14F-4D97-AF65-F5344CB8AC3E}">
        <p14:creationId xmlns:p14="http://schemas.microsoft.com/office/powerpoint/2010/main" val="21809048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mn-lt"/>
                <a:ea typeface="+mn-ea"/>
                <a:cs typeface="+mn-cs"/>
              </a:rPr>
              <a:t>Some immediate takeaways: 1. Uneven fitness </a:t>
            </a:r>
            <a:r>
              <a:rPr lang="en-SG" sz="1200" kern="1200" dirty="0" err="1">
                <a:solidFill>
                  <a:schemeClr val="tx1"/>
                </a:solidFill>
                <a:effectLst/>
                <a:latin typeface="+mn-lt"/>
                <a:ea typeface="+mn-ea"/>
                <a:cs typeface="+mn-cs"/>
              </a:rPr>
              <a:t>dist</a:t>
            </a:r>
            <a:r>
              <a:rPr lang="en-SG" sz="1200" kern="1200" dirty="0">
                <a:solidFill>
                  <a:schemeClr val="tx1"/>
                </a:solidFill>
                <a:effectLst/>
                <a:latin typeface="+mn-lt"/>
                <a:ea typeface="+mn-ea"/>
                <a:cs typeface="+mn-cs"/>
              </a:rPr>
              <a:t> + non-plateau ==&gt; which van be to an extent rectified with longer evolution time (250 instead of 100 gen)</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2. Strange evolutionary characteristics such as early plateauing pronging. early plateauing behaviour need more trials for a conclusive determination of significant or </a:t>
            </a:r>
            <a:r>
              <a:rPr lang="en-SG" sz="1200" kern="1200" dirty="0" err="1">
                <a:solidFill>
                  <a:schemeClr val="tx1"/>
                </a:solidFill>
                <a:effectLst/>
                <a:latin typeface="+mn-lt"/>
                <a:ea typeface="+mn-ea"/>
                <a:cs typeface="+mn-cs"/>
              </a:rPr>
              <a:t>outliying</a:t>
            </a:r>
            <a:endParaRPr lang="en-SG" sz="1200" kern="1200" dirty="0">
              <a:solidFill>
                <a:schemeClr val="tx1"/>
              </a:solidFill>
              <a:effectLst/>
              <a:latin typeface="+mn-lt"/>
              <a:ea typeface="+mn-ea"/>
              <a:cs typeface="+mn-cs"/>
            </a:endParaRP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3. The third takeaway, perhaps a more interesting one, there seems to exist a </a:t>
            </a:r>
            <a:r>
              <a:rPr lang="en-SG" sz="1200" kern="1200" dirty="0" err="1">
                <a:solidFill>
                  <a:schemeClr val="tx1"/>
                </a:solidFill>
                <a:effectLst/>
                <a:latin typeface="+mn-lt"/>
                <a:ea typeface="+mn-ea"/>
                <a:cs typeface="+mn-cs"/>
              </a:rPr>
              <a:t>tradeoff</a:t>
            </a:r>
            <a:r>
              <a:rPr lang="en-SG" sz="1200" kern="1200" dirty="0">
                <a:solidFill>
                  <a:schemeClr val="tx1"/>
                </a:solidFill>
                <a:effectLst/>
                <a:latin typeface="+mn-lt"/>
                <a:ea typeface="+mn-ea"/>
                <a:cs typeface="+mn-cs"/>
              </a:rPr>
              <a:t> between perf optimisation and </a:t>
            </a:r>
            <a:r>
              <a:rPr lang="en-SG" sz="1200" kern="1200" dirty="0" err="1">
                <a:solidFill>
                  <a:schemeClr val="tx1"/>
                </a:solidFill>
                <a:effectLst/>
                <a:latin typeface="+mn-lt"/>
                <a:ea typeface="+mn-ea"/>
                <a:cs typeface="+mn-cs"/>
              </a:rPr>
              <a:t>gerenralization</a:t>
            </a:r>
            <a:r>
              <a:rPr lang="en-SG" sz="1200" kern="1200" dirty="0">
                <a:solidFill>
                  <a:schemeClr val="tx1"/>
                </a:solidFill>
                <a:effectLst/>
                <a:latin typeface="+mn-lt"/>
                <a:ea typeface="+mn-ea"/>
                <a:cs typeface="+mn-cs"/>
              </a:rPr>
              <a:t>. This is what we see in  NN conditions actually optimised to a greater fitness level compared to noise condos and what this translated to in the robustness test was that the NN were so good at doing what they were doing that they are resistant to perturbations and the noise conditions which ne would expect to be resistant because of the way they were trained, didn’t get to being as good at the behaviour —&gt; behaviour itself is quite brittle, and just break down under the stress of noise. </a:t>
            </a:r>
            <a:br>
              <a:rPr lang="en-SG" sz="1200" kern="1200" dirty="0">
                <a:solidFill>
                  <a:schemeClr val="tx1"/>
                </a:solidFill>
                <a:effectLst/>
                <a:latin typeface="+mn-lt"/>
                <a:ea typeface="+mn-ea"/>
                <a:cs typeface="+mn-cs"/>
              </a:rPr>
            </a:br>
            <a:endParaRPr lang="en-SG"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34</a:t>
            </a:fld>
            <a:endParaRPr lang="en-US"/>
          </a:p>
        </p:txBody>
      </p:sp>
    </p:spTree>
    <p:extLst>
      <p:ext uri="{BB962C8B-B14F-4D97-AF65-F5344CB8AC3E}">
        <p14:creationId xmlns:p14="http://schemas.microsoft.com/office/powerpoint/2010/main" val="13772782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This does say something important about the significance of my study because even form this preliminary analysis we see that the location of noise addition quite profoundly affects not only robustness but even how these solutions actually optimise. Hence, understanding how the not only the location but type and amount of nose added affects optimisation, robustness and transferability is </a:t>
            </a:r>
            <a:r>
              <a:rPr lang="en-SG" sz="1200" kern="1200" dirty="0" err="1">
                <a:solidFill>
                  <a:schemeClr val="tx1"/>
                </a:solidFill>
                <a:effectLst/>
                <a:latin typeface="+mn-lt"/>
                <a:ea typeface="+mn-ea"/>
                <a:cs typeface="+mn-cs"/>
              </a:rPr>
              <a:t>cruscial</a:t>
            </a:r>
            <a:r>
              <a:rPr lang="en-SG" sz="1200" kern="1200" dirty="0">
                <a:solidFill>
                  <a:schemeClr val="tx1"/>
                </a:solidFill>
                <a:effectLst/>
                <a:latin typeface="+mn-lt"/>
                <a:ea typeface="+mn-ea"/>
                <a:cs typeface="+mn-cs"/>
              </a:rPr>
              <a:t> for the conscientious design of simulations and optimisations that ensure a good transference to real-life. </a:t>
            </a:r>
          </a:p>
          <a:p>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35</a:t>
            </a:fld>
            <a:endParaRPr lang="en-US"/>
          </a:p>
        </p:txBody>
      </p:sp>
    </p:spTree>
    <p:extLst>
      <p:ext uri="{BB962C8B-B14F-4D97-AF65-F5344CB8AC3E}">
        <p14:creationId xmlns:p14="http://schemas.microsoft.com/office/powerpoint/2010/main" val="40179870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Few obvious next steps: 1st is to increase trial duration and trial numbers </a:t>
            </a:r>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36</a:t>
            </a:fld>
            <a:endParaRPr lang="en-US"/>
          </a:p>
        </p:txBody>
      </p:sp>
    </p:spTree>
    <p:extLst>
      <p:ext uri="{BB962C8B-B14F-4D97-AF65-F5344CB8AC3E}">
        <p14:creationId xmlns:p14="http://schemas.microsoft.com/office/powerpoint/2010/main" val="19158514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mn-lt"/>
                <a:ea typeface="+mn-ea"/>
                <a:cs typeface="+mn-cs"/>
              </a:rPr>
              <a:t>Finish the construction of the real-life walker and test optimised controller in real-life which in addition to illuminating gap crossing abilities of the robots would also communicate whether robustness test is indeed a good indicator of transferability and allow me to test that hypothesis about robustness and transferability. </a:t>
            </a:r>
          </a:p>
          <a:p>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37</a:t>
            </a:fld>
            <a:endParaRPr lang="en-US"/>
          </a:p>
        </p:txBody>
      </p:sp>
    </p:spTree>
    <p:extLst>
      <p:ext uri="{BB962C8B-B14F-4D97-AF65-F5344CB8AC3E}">
        <p14:creationId xmlns:p14="http://schemas.microsoft.com/office/powerpoint/2010/main" val="33631664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And lastly, once I have conclusions form that fine-tune and perfect the methodology after which we can permute the conditions to carry out </a:t>
            </a:r>
            <a:r>
              <a:rPr lang="en-SG" sz="1200" kern="1200" dirty="0" err="1">
                <a:solidFill>
                  <a:schemeClr val="tx1"/>
                </a:solidFill>
                <a:effectLst/>
                <a:latin typeface="+mn-lt"/>
                <a:ea typeface="+mn-ea"/>
                <a:cs typeface="+mn-cs"/>
              </a:rPr>
              <a:t>teh</a:t>
            </a:r>
            <a:r>
              <a:rPr lang="en-SG" sz="1200" kern="1200" dirty="0">
                <a:solidFill>
                  <a:schemeClr val="tx1"/>
                </a:solidFill>
                <a:effectLst/>
                <a:latin typeface="+mn-lt"/>
                <a:ea typeface="+mn-ea"/>
                <a:cs typeface="+mn-cs"/>
              </a:rPr>
              <a:t> systematic study we started out </a:t>
            </a:r>
            <a:r>
              <a:rPr lang="en-SG" sz="1200" kern="1200" dirty="0" err="1">
                <a:solidFill>
                  <a:schemeClr val="tx1"/>
                </a:solidFill>
                <a:effectLst/>
                <a:latin typeface="+mn-lt"/>
                <a:ea typeface="+mn-ea"/>
                <a:cs typeface="+mn-cs"/>
              </a:rPr>
              <a:t>wth</a:t>
            </a:r>
            <a:r>
              <a:rPr lang="en-SG" sz="1200" kern="1200" dirty="0">
                <a:solidFill>
                  <a:schemeClr val="tx1"/>
                </a:solidFill>
                <a:effectLst/>
                <a:latin typeface="+mn-lt"/>
                <a:ea typeface="+mn-ea"/>
                <a:cs typeface="+mn-cs"/>
              </a:rPr>
              <a:t> the pup of doing. </a:t>
            </a:r>
          </a:p>
          <a:p>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38</a:t>
            </a:fld>
            <a:endParaRPr lang="en-US"/>
          </a:p>
        </p:txBody>
      </p:sp>
    </p:spTree>
    <p:extLst>
      <p:ext uri="{BB962C8B-B14F-4D97-AF65-F5344CB8AC3E}">
        <p14:creationId xmlns:p14="http://schemas.microsoft.com/office/powerpoint/2010/main" val="16388554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39</a:t>
            </a:fld>
            <a:endParaRPr lang="en-US"/>
          </a:p>
        </p:txBody>
      </p:sp>
    </p:spTree>
    <p:extLst>
      <p:ext uri="{BB962C8B-B14F-4D97-AF65-F5344CB8AC3E}">
        <p14:creationId xmlns:p14="http://schemas.microsoft.com/office/powerpoint/2010/main" val="1007520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But when you take these trained robots and put them in </a:t>
            </a:r>
            <a:r>
              <a:rPr lang="en-SG" sz="1200" kern="1200" dirty="0" err="1">
                <a:solidFill>
                  <a:schemeClr val="tx1"/>
                </a:solidFill>
                <a:effectLst/>
                <a:latin typeface="+mn-lt"/>
                <a:ea typeface="+mn-ea"/>
                <a:cs typeface="+mn-cs"/>
              </a:rPr>
              <a:t>teh</a:t>
            </a:r>
            <a:r>
              <a:rPr lang="en-SG" sz="1200" kern="1200" dirty="0">
                <a:solidFill>
                  <a:schemeClr val="tx1"/>
                </a:solidFill>
                <a:effectLst/>
                <a:latin typeface="+mn-lt"/>
                <a:ea typeface="+mn-ea"/>
                <a:cs typeface="+mn-cs"/>
              </a:rPr>
              <a:t> real-world, they don’t perform as well - because of this reality gap</a:t>
            </a:r>
          </a:p>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From background research I found that a common approach to solve this issue was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4</a:t>
            </a:fld>
            <a:endParaRPr lang="en-US"/>
          </a:p>
        </p:txBody>
      </p:sp>
    </p:spTree>
    <p:extLst>
      <p:ext uri="{BB962C8B-B14F-4D97-AF65-F5344CB8AC3E}">
        <p14:creationId xmlns:p14="http://schemas.microsoft.com/office/powerpoint/2010/main" val="1244243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adding noise to the simulator; But a systematic study or prescription of how exactly one should go about doing so seemed less explored.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5</a:t>
            </a:fld>
            <a:endParaRPr lang="en-US"/>
          </a:p>
        </p:txBody>
      </p:sp>
    </p:spTree>
    <p:extLst>
      <p:ext uri="{BB962C8B-B14F-4D97-AF65-F5344CB8AC3E}">
        <p14:creationId xmlns:p14="http://schemas.microsoft.com/office/powerpoint/2010/main" val="1558507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mn-lt"/>
                <a:ea typeface="+mn-ea"/>
                <a:cs typeface="+mn-cs"/>
              </a:rPr>
              <a:t>So with the help of my research mentor: </a:t>
            </a:r>
            <a:r>
              <a:rPr lang="en-SG" sz="1200" kern="1200" dirty="0" err="1">
                <a:solidFill>
                  <a:schemeClr val="tx1"/>
                </a:solidFill>
                <a:effectLst/>
                <a:latin typeface="+mn-lt"/>
                <a:ea typeface="+mn-ea"/>
                <a:cs typeface="+mn-cs"/>
              </a:rPr>
              <a:t>Prof.</a:t>
            </a:r>
            <a:r>
              <a:rPr lang="en-SG" sz="1200" kern="1200" dirty="0">
                <a:solidFill>
                  <a:schemeClr val="tx1"/>
                </a:solidFill>
                <a:effectLst/>
                <a:latin typeface="+mn-lt"/>
                <a:ea typeface="+mn-ea"/>
                <a:cs typeface="+mn-cs"/>
              </a:rPr>
              <a:t> Eduardo </a:t>
            </a:r>
            <a:r>
              <a:rPr lang="en-SG" sz="1200" kern="1200" dirty="0" err="1">
                <a:solidFill>
                  <a:schemeClr val="tx1"/>
                </a:solidFill>
                <a:effectLst/>
                <a:latin typeface="+mn-lt"/>
                <a:ea typeface="+mn-ea"/>
                <a:cs typeface="+mn-cs"/>
              </a:rPr>
              <a:t>Izquierdo</a:t>
            </a:r>
            <a:r>
              <a:rPr lang="en-SG" sz="1200" kern="1200" dirty="0">
                <a:solidFill>
                  <a:schemeClr val="tx1"/>
                </a:solidFill>
                <a:effectLst/>
                <a:latin typeface="+mn-lt"/>
                <a:ea typeface="+mn-ea"/>
                <a:cs typeface="+mn-cs"/>
              </a:rPr>
              <a:t> and his research group, my research aims to study how the amount, location and type of noise added to a simulator that optimises the controller that controls this robot called the single legged walker affects its ability to cross the reality gap. </a:t>
            </a:r>
          </a:p>
          <a:p>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6</a:t>
            </a:fld>
            <a:endParaRPr lang="en-US"/>
          </a:p>
        </p:txBody>
      </p:sp>
    </p:spTree>
    <p:extLst>
      <p:ext uri="{BB962C8B-B14F-4D97-AF65-F5344CB8AC3E}">
        <p14:creationId xmlns:p14="http://schemas.microsoft.com/office/powerpoint/2010/main" val="1239321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For the first pass of research; our preliminary hypothesis was simple enough - we expected walkers that were trained with noise to develop behaviours that aren’t going to be highly dependent on </a:t>
            </a:r>
            <a:r>
              <a:rPr lang="en-SG" sz="1200" kern="1200" dirty="0" err="1">
                <a:solidFill>
                  <a:schemeClr val="tx1"/>
                </a:solidFill>
                <a:effectLst/>
                <a:latin typeface="+mn-lt"/>
                <a:ea typeface="+mn-ea"/>
                <a:cs typeface="+mn-cs"/>
              </a:rPr>
              <a:t>teh</a:t>
            </a:r>
            <a:r>
              <a:rPr lang="en-SG" sz="1200" kern="1200" dirty="0">
                <a:solidFill>
                  <a:schemeClr val="tx1"/>
                </a:solidFill>
                <a:effectLst/>
                <a:latin typeface="+mn-lt"/>
                <a:ea typeface="+mn-ea"/>
                <a:cs typeface="+mn-cs"/>
              </a:rPr>
              <a:t> specific environment they are trained in and as such that hey would transfer batter into reality</a:t>
            </a:r>
          </a:p>
          <a:p>
            <a:endParaRPr lang="en-SG"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7</a:t>
            </a:fld>
            <a:endParaRPr lang="en-US"/>
          </a:p>
        </p:txBody>
      </p:sp>
    </p:spTree>
    <p:extLst>
      <p:ext uri="{BB962C8B-B14F-4D97-AF65-F5344CB8AC3E}">
        <p14:creationId xmlns:p14="http://schemas.microsoft.com/office/powerpoint/2010/main" val="3812919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 Secondarily we also looked at this measure called robustness -  essentially just resistance to noise - ability of an agent to retain performance </a:t>
            </a:r>
            <a:r>
              <a:rPr lang="en-SG" sz="1200" kern="1200" dirty="0" err="1">
                <a:solidFill>
                  <a:schemeClr val="tx1"/>
                </a:solidFill>
                <a:effectLst/>
                <a:latin typeface="+mn-lt"/>
                <a:ea typeface="+mn-ea"/>
                <a:cs typeface="+mn-cs"/>
              </a:rPr>
              <a:t>inspite</a:t>
            </a:r>
            <a:r>
              <a:rPr lang="en-SG" sz="1200" kern="1200" dirty="0">
                <a:solidFill>
                  <a:schemeClr val="tx1"/>
                </a:solidFill>
                <a:effectLst/>
                <a:latin typeface="+mn-lt"/>
                <a:ea typeface="+mn-ea"/>
                <a:cs typeface="+mn-cs"/>
              </a:rPr>
              <a:t> of </a:t>
            </a:r>
            <a:r>
              <a:rPr lang="en-SG" sz="1200" kern="1200" dirty="0" err="1">
                <a:solidFill>
                  <a:schemeClr val="tx1"/>
                </a:solidFill>
                <a:effectLst/>
                <a:latin typeface="+mn-lt"/>
                <a:ea typeface="+mn-ea"/>
                <a:cs typeface="+mn-cs"/>
              </a:rPr>
              <a:t>noise:.we</a:t>
            </a:r>
            <a:r>
              <a:rPr lang="en-SG" sz="1200" kern="1200" dirty="0">
                <a:solidFill>
                  <a:schemeClr val="tx1"/>
                </a:solidFill>
                <a:effectLst/>
                <a:latin typeface="+mn-lt"/>
                <a:ea typeface="+mn-ea"/>
                <a:cs typeface="+mn-cs"/>
              </a:rPr>
              <a:t> hypothesised that more robust walkers would be better at crossing the gap. </a:t>
            </a:r>
          </a:p>
          <a:p>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8</a:t>
            </a:fld>
            <a:endParaRPr lang="en-US"/>
          </a:p>
        </p:txBody>
      </p:sp>
    </p:spTree>
    <p:extLst>
      <p:ext uri="{BB962C8B-B14F-4D97-AF65-F5344CB8AC3E}">
        <p14:creationId xmlns:p14="http://schemas.microsoft.com/office/powerpoint/2010/main" val="2033290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It’s high time that we actually meet the robot:  the single-legged walker. </a:t>
            </a:r>
            <a:endParaRPr lang="en-US" dirty="0"/>
          </a:p>
        </p:txBody>
      </p:sp>
      <p:sp>
        <p:nvSpPr>
          <p:cNvPr id="4" name="Slide Number Placeholder 3"/>
          <p:cNvSpPr>
            <a:spLocks noGrp="1"/>
          </p:cNvSpPr>
          <p:nvPr>
            <p:ph type="sldNum" sz="quarter" idx="5"/>
          </p:nvPr>
        </p:nvSpPr>
        <p:spPr/>
        <p:txBody>
          <a:bodyPr/>
          <a:lstStyle/>
          <a:p>
            <a:fld id="{28DA2C72-10A4-C74B-8564-8488D0DEF9FC}" type="slidenum">
              <a:rPr lang="en-US" smtClean="0"/>
              <a:t>9</a:t>
            </a:fld>
            <a:endParaRPr lang="en-US"/>
          </a:p>
        </p:txBody>
      </p:sp>
    </p:spTree>
    <p:extLst>
      <p:ext uri="{BB962C8B-B14F-4D97-AF65-F5344CB8AC3E}">
        <p14:creationId xmlns:p14="http://schemas.microsoft.com/office/powerpoint/2010/main" val="2781439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5947C0-51CE-124F-8744-D9F83F1E06DB}" type="datetimeFigureOut">
              <a:rPr lang="en-US" smtClean="0"/>
              <a:t>4/21/21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63802-E122-004A-BEE4-1CE87CE0A57C}" type="slidenum">
              <a:rPr lang="en-US" smtClean="0"/>
              <a:t>‹#›</a:t>
            </a:fld>
            <a:endParaRPr lang="en-US"/>
          </a:p>
        </p:txBody>
      </p:sp>
    </p:spTree>
    <p:extLst>
      <p:ext uri="{BB962C8B-B14F-4D97-AF65-F5344CB8AC3E}">
        <p14:creationId xmlns:p14="http://schemas.microsoft.com/office/powerpoint/2010/main" val="3583911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5947C0-51CE-124F-8744-D9F83F1E06DB}" type="datetimeFigureOut">
              <a:rPr lang="en-US" smtClean="0"/>
              <a:t>4/21/21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63802-E122-004A-BEE4-1CE87CE0A57C}" type="slidenum">
              <a:rPr lang="en-US" smtClean="0"/>
              <a:t>‹#›</a:t>
            </a:fld>
            <a:endParaRPr lang="en-US"/>
          </a:p>
        </p:txBody>
      </p:sp>
    </p:spTree>
    <p:extLst>
      <p:ext uri="{BB962C8B-B14F-4D97-AF65-F5344CB8AC3E}">
        <p14:creationId xmlns:p14="http://schemas.microsoft.com/office/powerpoint/2010/main" val="3806160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5947C0-51CE-124F-8744-D9F83F1E06DB}" type="datetimeFigureOut">
              <a:rPr lang="en-US" smtClean="0"/>
              <a:t>4/21/21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63802-E122-004A-BEE4-1CE87CE0A57C}" type="slidenum">
              <a:rPr lang="en-US" smtClean="0"/>
              <a:t>‹#›</a:t>
            </a:fld>
            <a:endParaRPr lang="en-US"/>
          </a:p>
        </p:txBody>
      </p:sp>
    </p:spTree>
    <p:extLst>
      <p:ext uri="{BB962C8B-B14F-4D97-AF65-F5344CB8AC3E}">
        <p14:creationId xmlns:p14="http://schemas.microsoft.com/office/powerpoint/2010/main" val="3927304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5947C0-51CE-124F-8744-D9F83F1E06DB}" type="datetimeFigureOut">
              <a:rPr lang="en-US" smtClean="0"/>
              <a:t>4/21/21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63802-E122-004A-BEE4-1CE87CE0A57C}" type="slidenum">
              <a:rPr lang="en-US" smtClean="0"/>
              <a:t>‹#›</a:t>
            </a:fld>
            <a:endParaRPr lang="en-US"/>
          </a:p>
        </p:txBody>
      </p:sp>
    </p:spTree>
    <p:extLst>
      <p:ext uri="{BB962C8B-B14F-4D97-AF65-F5344CB8AC3E}">
        <p14:creationId xmlns:p14="http://schemas.microsoft.com/office/powerpoint/2010/main" val="4020254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5947C0-51CE-124F-8744-D9F83F1E06DB}" type="datetimeFigureOut">
              <a:rPr lang="en-US" smtClean="0"/>
              <a:t>4/21/21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63802-E122-004A-BEE4-1CE87CE0A57C}" type="slidenum">
              <a:rPr lang="en-US" smtClean="0"/>
              <a:t>‹#›</a:t>
            </a:fld>
            <a:endParaRPr lang="en-US"/>
          </a:p>
        </p:txBody>
      </p:sp>
    </p:spTree>
    <p:extLst>
      <p:ext uri="{BB962C8B-B14F-4D97-AF65-F5344CB8AC3E}">
        <p14:creationId xmlns:p14="http://schemas.microsoft.com/office/powerpoint/2010/main" val="837916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5947C0-51CE-124F-8744-D9F83F1E06DB}" type="datetimeFigureOut">
              <a:rPr lang="en-US" smtClean="0"/>
              <a:t>4/21/21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063802-E122-004A-BEE4-1CE87CE0A57C}" type="slidenum">
              <a:rPr lang="en-US" smtClean="0"/>
              <a:t>‹#›</a:t>
            </a:fld>
            <a:endParaRPr lang="en-US"/>
          </a:p>
        </p:txBody>
      </p:sp>
    </p:spTree>
    <p:extLst>
      <p:ext uri="{BB962C8B-B14F-4D97-AF65-F5344CB8AC3E}">
        <p14:creationId xmlns:p14="http://schemas.microsoft.com/office/powerpoint/2010/main" val="596102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5947C0-51CE-124F-8744-D9F83F1E06DB}" type="datetimeFigureOut">
              <a:rPr lang="en-US" smtClean="0"/>
              <a:t>4/21/21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063802-E122-004A-BEE4-1CE87CE0A57C}" type="slidenum">
              <a:rPr lang="en-US" smtClean="0"/>
              <a:t>‹#›</a:t>
            </a:fld>
            <a:endParaRPr lang="en-US"/>
          </a:p>
        </p:txBody>
      </p:sp>
    </p:spTree>
    <p:extLst>
      <p:ext uri="{BB962C8B-B14F-4D97-AF65-F5344CB8AC3E}">
        <p14:creationId xmlns:p14="http://schemas.microsoft.com/office/powerpoint/2010/main" val="906712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5947C0-51CE-124F-8744-D9F83F1E06DB}" type="datetimeFigureOut">
              <a:rPr lang="en-US" smtClean="0"/>
              <a:t>4/21/21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063802-E122-004A-BEE4-1CE87CE0A57C}" type="slidenum">
              <a:rPr lang="en-US" smtClean="0"/>
              <a:t>‹#›</a:t>
            </a:fld>
            <a:endParaRPr lang="en-US"/>
          </a:p>
        </p:txBody>
      </p:sp>
    </p:spTree>
    <p:extLst>
      <p:ext uri="{BB962C8B-B14F-4D97-AF65-F5344CB8AC3E}">
        <p14:creationId xmlns:p14="http://schemas.microsoft.com/office/powerpoint/2010/main" val="1127837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5947C0-51CE-124F-8744-D9F83F1E06DB}" type="datetimeFigureOut">
              <a:rPr lang="en-US" smtClean="0"/>
              <a:t>4/21/21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063802-E122-004A-BEE4-1CE87CE0A57C}" type="slidenum">
              <a:rPr lang="en-US" smtClean="0"/>
              <a:t>‹#›</a:t>
            </a:fld>
            <a:endParaRPr lang="en-US"/>
          </a:p>
        </p:txBody>
      </p:sp>
    </p:spTree>
    <p:extLst>
      <p:ext uri="{BB962C8B-B14F-4D97-AF65-F5344CB8AC3E}">
        <p14:creationId xmlns:p14="http://schemas.microsoft.com/office/powerpoint/2010/main" val="4268847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5947C0-51CE-124F-8744-D9F83F1E06DB}" type="datetimeFigureOut">
              <a:rPr lang="en-US" smtClean="0"/>
              <a:t>4/21/21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063802-E122-004A-BEE4-1CE87CE0A57C}" type="slidenum">
              <a:rPr lang="en-US" smtClean="0"/>
              <a:t>‹#›</a:t>
            </a:fld>
            <a:endParaRPr lang="en-US"/>
          </a:p>
        </p:txBody>
      </p:sp>
    </p:spTree>
    <p:extLst>
      <p:ext uri="{BB962C8B-B14F-4D97-AF65-F5344CB8AC3E}">
        <p14:creationId xmlns:p14="http://schemas.microsoft.com/office/powerpoint/2010/main" val="1572700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5947C0-51CE-124F-8744-D9F83F1E06DB}" type="datetimeFigureOut">
              <a:rPr lang="en-US" smtClean="0"/>
              <a:t>4/21/21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063802-E122-004A-BEE4-1CE87CE0A57C}" type="slidenum">
              <a:rPr lang="en-US" smtClean="0"/>
              <a:t>‹#›</a:t>
            </a:fld>
            <a:endParaRPr lang="en-US"/>
          </a:p>
        </p:txBody>
      </p:sp>
    </p:spTree>
    <p:extLst>
      <p:ext uri="{BB962C8B-B14F-4D97-AF65-F5344CB8AC3E}">
        <p14:creationId xmlns:p14="http://schemas.microsoft.com/office/powerpoint/2010/main" val="3192021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947C0-51CE-124F-8744-D9F83F1E06DB}" type="datetimeFigureOut">
              <a:rPr lang="en-US" smtClean="0"/>
              <a:t>4/21/21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063802-E122-004A-BEE4-1CE87CE0A57C}" type="slidenum">
              <a:rPr lang="en-US" smtClean="0"/>
              <a:t>‹#›</a:t>
            </a:fld>
            <a:endParaRPr lang="en-US"/>
          </a:p>
        </p:txBody>
      </p:sp>
    </p:spTree>
    <p:extLst>
      <p:ext uri="{BB962C8B-B14F-4D97-AF65-F5344CB8AC3E}">
        <p14:creationId xmlns:p14="http://schemas.microsoft.com/office/powerpoint/2010/main" val="393486835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gi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gif"/><Relationship Id="rId5" Type="http://schemas.microsoft.com/office/2007/relationships/hdphoto" Target="../media/hdphoto4.wdp"/><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pn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gif"/><Relationship Id="rId5" Type="http://schemas.microsoft.com/office/2007/relationships/hdphoto" Target="../media/hdphoto4.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0C0DBA7-F0A1-BB46-BDB2-A3BDB3D02C87}"/>
              </a:ext>
            </a:extLst>
          </p:cNvPr>
          <p:cNvPicPr>
            <a:picLocks noChangeAspect="1"/>
          </p:cNvPicPr>
          <p:nvPr/>
        </p:nvPicPr>
        <p:blipFill>
          <a:blip r:embed="rId3"/>
          <a:stretch>
            <a:fillRect/>
          </a:stretch>
        </p:blipFill>
        <p:spPr>
          <a:xfrm>
            <a:off x="114300" y="0"/>
            <a:ext cx="12192000" cy="9753600"/>
          </a:xfrm>
          <a:prstGeom prst="rect">
            <a:avLst/>
          </a:prstGeom>
        </p:spPr>
      </p:pic>
    </p:spTree>
    <p:extLst>
      <p:ext uri="{BB962C8B-B14F-4D97-AF65-F5344CB8AC3E}">
        <p14:creationId xmlns:p14="http://schemas.microsoft.com/office/powerpoint/2010/main" val="1284874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766D7CA-AD22-BF4C-B6A7-94EDE8D4FABD}"/>
              </a:ext>
            </a:extLst>
          </p:cNvPr>
          <p:cNvSpPr/>
          <p:nvPr/>
        </p:nvSpPr>
        <p:spPr>
          <a:xfrm>
            <a:off x="1485900" y="1340672"/>
            <a:ext cx="1897380" cy="38862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BRAIN</a:t>
            </a:r>
          </a:p>
        </p:txBody>
      </p:sp>
      <p:sp>
        <p:nvSpPr>
          <p:cNvPr id="5" name="Rounded Rectangle 4">
            <a:extLst>
              <a:ext uri="{FF2B5EF4-FFF2-40B4-BE49-F238E27FC236}">
                <a16:creationId xmlns:a16="http://schemas.microsoft.com/office/drawing/2014/main" id="{620C82CC-BAAF-8441-B877-12123FDAA04D}"/>
              </a:ext>
            </a:extLst>
          </p:cNvPr>
          <p:cNvSpPr/>
          <p:nvPr/>
        </p:nvSpPr>
        <p:spPr>
          <a:xfrm>
            <a:off x="5151120" y="1340672"/>
            <a:ext cx="1897380" cy="38862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BODY</a:t>
            </a:r>
          </a:p>
        </p:txBody>
      </p:sp>
      <p:sp>
        <p:nvSpPr>
          <p:cNvPr id="6" name="Rounded Rectangle 5">
            <a:extLst>
              <a:ext uri="{FF2B5EF4-FFF2-40B4-BE49-F238E27FC236}">
                <a16:creationId xmlns:a16="http://schemas.microsoft.com/office/drawing/2014/main" id="{5529DCA8-0718-D641-9063-B1C005367B73}"/>
              </a:ext>
            </a:extLst>
          </p:cNvPr>
          <p:cNvSpPr/>
          <p:nvPr/>
        </p:nvSpPr>
        <p:spPr>
          <a:xfrm>
            <a:off x="8816340" y="1340672"/>
            <a:ext cx="1897380" cy="38862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ENV</a:t>
            </a:r>
          </a:p>
        </p:txBody>
      </p:sp>
      <p:cxnSp>
        <p:nvCxnSpPr>
          <p:cNvPr id="9" name="Straight Arrow Connector 8">
            <a:extLst>
              <a:ext uri="{FF2B5EF4-FFF2-40B4-BE49-F238E27FC236}">
                <a16:creationId xmlns:a16="http://schemas.microsoft.com/office/drawing/2014/main" id="{E879332C-C76F-9C42-B588-BFEBABFA06CA}"/>
              </a:ext>
            </a:extLst>
          </p:cNvPr>
          <p:cNvCxnSpPr>
            <a:cxnSpLocks/>
          </p:cNvCxnSpPr>
          <p:nvPr/>
        </p:nvCxnSpPr>
        <p:spPr>
          <a:xfrm>
            <a:off x="3383280" y="2757992"/>
            <a:ext cx="1767840" cy="0"/>
          </a:xfrm>
          <a:prstGeom prst="straightConnector1">
            <a:avLst/>
          </a:prstGeom>
          <a:ln w="38100">
            <a:tailEnd type="triangle"/>
          </a:ln>
        </p:spPr>
        <p:style>
          <a:lnRef idx="3">
            <a:schemeClr val="accent4"/>
          </a:lnRef>
          <a:fillRef idx="0">
            <a:schemeClr val="accent4"/>
          </a:fillRef>
          <a:effectRef idx="2">
            <a:schemeClr val="accent4"/>
          </a:effectRef>
          <a:fontRef idx="minor">
            <a:schemeClr val="tx1"/>
          </a:fontRef>
        </p:style>
      </p:cxnSp>
      <p:cxnSp>
        <p:nvCxnSpPr>
          <p:cNvPr id="10" name="Straight Arrow Connector 9">
            <a:extLst>
              <a:ext uri="{FF2B5EF4-FFF2-40B4-BE49-F238E27FC236}">
                <a16:creationId xmlns:a16="http://schemas.microsoft.com/office/drawing/2014/main" id="{01E5D744-19DD-6B41-AFA8-A77FCF102D2A}"/>
              </a:ext>
            </a:extLst>
          </p:cNvPr>
          <p:cNvCxnSpPr/>
          <p:nvPr/>
        </p:nvCxnSpPr>
        <p:spPr>
          <a:xfrm>
            <a:off x="7048500" y="2735132"/>
            <a:ext cx="1767840" cy="0"/>
          </a:xfrm>
          <a:prstGeom prst="straightConnector1">
            <a:avLst/>
          </a:prstGeom>
          <a:ln w="38100">
            <a:tailEnd type="triangle"/>
          </a:ln>
        </p:spPr>
        <p:style>
          <a:lnRef idx="2">
            <a:schemeClr val="accent4"/>
          </a:lnRef>
          <a:fillRef idx="0">
            <a:schemeClr val="accent4"/>
          </a:fillRef>
          <a:effectRef idx="1">
            <a:schemeClr val="accent4"/>
          </a:effectRef>
          <a:fontRef idx="minor">
            <a:schemeClr val="tx1"/>
          </a:fontRef>
        </p:style>
      </p:cxnSp>
      <p:sp>
        <p:nvSpPr>
          <p:cNvPr id="11" name="TextBox 10">
            <a:extLst>
              <a:ext uri="{FF2B5EF4-FFF2-40B4-BE49-F238E27FC236}">
                <a16:creationId xmlns:a16="http://schemas.microsoft.com/office/drawing/2014/main" id="{56A01FE2-AAF2-5E46-BE1A-719B5C266D5D}"/>
              </a:ext>
            </a:extLst>
          </p:cNvPr>
          <p:cNvSpPr txBox="1"/>
          <p:nvPr/>
        </p:nvSpPr>
        <p:spPr>
          <a:xfrm>
            <a:off x="3664772" y="2312012"/>
            <a:ext cx="1615888" cy="369332"/>
          </a:xfrm>
          <a:prstGeom prst="rect">
            <a:avLst/>
          </a:prstGeom>
          <a:noFill/>
          <a:ln>
            <a:noFill/>
          </a:ln>
        </p:spPr>
        <p:txBody>
          <a:bodyPr wrap="square" rtlCol="0">
            <a:spAutoFit/>
          </a:bodyPr>
          <a:lstStyle/>
          <a:p>
            <a:r>
              <a:rPr lang="en-US" dirty="0"/>
              <a:t>Motor Map</a:t>
            </a:r>
          </a:p>
        </p:txBody>
      </p:sp>
      <p:sp>
        <p:nvSpPr>
          <p:cNvPr id="12" name="TextBox 11">
            <a:extLst>
              <a:ext uri="{FF2B5EF4-FFF2-40B4-BE49-F238E27FC236}">
                <a16:creationId xmlns:a16="http://schemas.microsoft.com/office/drawing/2014/main" id="{594F5D2B-83E8-A242-BDAE-8318BC68FC17}"/>
              </a:ext>
            </a:extLst>
          </p:cNvPr>
          <p:cNvSpPr txBox="1"/>
          <p:nvPr/>
        </p:nvSpPr>
        <p:spPr>
          <a:xfrm>
            <a:off x="7048500" y="2298565"/>
            <a:ext cx="2029161" cy="369332"/>
          </a:xfrm>
          <a:prstGeom prst="rect">
            <a:avLst/>
          </a:prstGeom>
          <a:noFill/>
          <a:ln>
            <a:noFill/>
          </a:ln>
        </p:spPr>
        <p:txBody>
          <a:bodyPr wrap="square" rtlCol="0">
            <a:spAutoFit/>
          </a:bodyPr>
          <a:lstStyle/>
          <a:p>
            <a:r>
              <a:rPr lang="en-US" dirty="0"/>
              <a:t>Interaction map</a:t>
            </a:r>
          </a:p>
        </p:txBody>
      </p:sp>
      <p:sp>
        <p:nvSpPr>
          <p:cNvPr id="13" name="TextBox 12">
            <a:extLst>
              <a:ext uri="{FF2B5EF4-FFF2-40B4-BE49-F238E27FC236}">
                <a16:creationId xmlns:a16="http://schemas.microsoft.com/office/drawing/2014/main" id="{73603137-846D-8941-8B41-4042E588526D}"/>
              </a:ext>
            </a:extLst>
          </p:cNvPr>
          <p:cNvSpPr txBox="1"/>
          <p:nvPr/>
        </p:nvSpPr>
        <p:spPr>
          <a:xfrm>
            <a:off x="5164791" y="5891640"/>
            <a:ext cx="2029161" cy="369332"/>
          </a:xfrm>
          <a:prstGeom prst="rect">
            <a:avLst/>
          </a:prstGeom>
          <a:noFill/>
          <a:ln>
            <a:noFill/>
          </a:ln>
        </p:spPr>
        <p:txBody>
          <a:bodyPr wrap="square" rtlCol="0">
            <a:spAutoFit/>
          </a:bodyPr>
          <a:lstStyle/>
          <a:p>
            <a:r>
              <a:rPr lang="en-US" dirty="0"/>
              <a:t>Sensory map</a:t>
            </a:r>
          </a:p>
        </p:txBody>
      </p:sp>
      <p:cxnSp>
        <p:nvCxnSpPr>
          <p:cNvPr id="18" name="Straight Connector 17">
            <a:extLst>
              <a:ext uri="{FF2B5EF4-FFF2-40B4-BE49-F238E27FC236}">
                <a16:creationId xmlns:a16="http://schemas.microsoft.com/office/drawing/2014/main" id="{C194A421-EDD6-954A-A0D1-4BBBBDDEB327}"/>
              </a:ext>
            </a:extLst>
          </p:cNvPr>
          <p:cNvCxnSpPr>
            <a:stCxn id="6" idx="2"/>
          </p:cNvCxnSpPr>
          <p:nvPr/>
        </p:nvCxnSpPr>
        <p:spPr>
          <a:xfrm>
            <a:off x="9765030" y="5226872"/>
            <a:ext cx="0" cy="474681"/>
          </a:xfrm>
          <a:prstGeom prst="line">
            <a:avLst/>
          </a:prstGeom>
          <a:ln w="38100"/>
        </p:spPr>
        <p:style>
          <a:lnRef idx="2">
            <a:schemeClr val="accent4"/>
          </a:lnRef>
          <a:fillRef idx="0">
            <a:schemeClr val="accent4"/>
          </a:fillRef>
          <a:effectRef idx="1">
            <a:schemeClr val="accent4"/>
          </a:effectRef>
          <a:fontRef idx="minor">
            <a:schemeClr val="tx1"/>
          </a:fontRef>
        </p:style>
      </p:cxnSp>
      <p:cxnSp>
        <p:nvCxnSpPr>
          <p:cNvPr id="19" name="Straight Connector 18">
            <a:extLst>
              <a:ext uri="{FF2B5EF4-FFF2-40B4-BE49-F238E27FC236}">
                <a16:creationId xmlns:a16="http://schemas.microsoft.com/office/drawing/2014/main" id="{22B34480-890E-3A43-9A36-C85EDCD35415}"/>
              </a:ext>
            </a:extLst>
          </p:cNvPr>
          <p:cNvCxnSpPr>
            <a:cxnSpLocks/>
          </p:cNvCxnSpPr>
          <p:nvPr/>
        </p:nvCxnSpPr>
        <p:spPr>
          <a:xfrm>
            <a:off x="2434590" y="5701553"/>
            <a:ext cx="7330440" cy="0"/>
          </a:xfrm>
          <a:prstGeom prst="line">
            <a:avLst/>
          </a:prstGeom>
          <a:ln w="38100"/>
        </p:spPr>
        <p:style>
          <a:lnRef idx="2">
            <a:schemeClr val="accent4"/>
          </a:lnRef>
          <a:fillRef idx="0">
            <a:schemeClr val="accent4"/>
          </a:fillRef>
          <a:effectRef idx="1">
            <a:schemeClr val="accent4"/>
          </a:effectRef>
          <a:fontRef idx="minor">
            <a:schemeClr val="tx1"/>
          </a:fontRef>
        </p:style>
      </p:cxnSp>
      <p:cxnSp>
        <p:nvCxnSpPr>
          <p:cNvPr id="24" name="Straight Arrow Connector 23">
            <a:extLst>
              <a:ext uri="{FF2B5EF4-FFF2-40B4-BE49-F238E27FC236}">
                <a16:creationId xmlns:a16="http://schemas.microsoft.com/office/drawing/2014/main" id="{6196F2BC-831D-C441-B1DB-B6EAC4C11B12}"/>
              </a:ext>
            </a:extLst>
          </p:cNvPr>
          <p:cNvCxnSpPr>
            <a:cxnSpLocks/>
            <a:endCxn id="4" idx="2"/>
          </p:cNvCxnSpPr>
          <p:nvPr/>
        </p:nvCxnSpPr>
        <p:spPr>
          <a:xfrm flipV="1">
            <a:off x="2434590" y="5226872"/>
            <a:ext cx="0" cy="474682"/>
          </a:xfrm>
          <a:prstGeom prst="straightConnector1">
            <a:avLst/>
          </a:prstGeom>
          <a:ln w="38100">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049851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766D7CA-AD22-BF4C-B6A7-94EDE8D4FABD}"/>
              </a:ext>
            </a:extLst>
          </p:cNvPr>
          <p:cNvSpPr/>
          <p:nvPr/>
        </p:nvSpPr>
        <p:spPr>
          <a:xfrm>
            <a:off x="1485900" y="1340672"/>
            <a:ext cx="1897380" cy="38862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Continuous- Time Recurrent Neural Network (CTRNN)</a:t>
            </a:r>
          </a:p>
        </p:txBody>
      </p:sp>
      <p:sp>
        <p:nvSpPr>
          <p:cNvPr id="5" name="Rounded Rectangle 4">
            <a:extLst>
              <a:ext uri="{FF2B5EF4-FFF2-40B4-BE49-F238E27FC236}">
                <a16:creationId xmlns:a16="http://schemas.microsoft.com/office/drawing/2014/main" id="{620C82CC-BAAF-8441-B877-12123FDAA04D}"/>
              </a:ext>
            </a:extLst>
          </p:cNvPr>
          <p:cNvSpPr/>
          <p:nvPr/>
        </p:nvSpPr>
        <p:spPr>
          <a:xfrm>
            <a:off x="5151120" y="1340672"/>
            <a:ext cx="1897380" cy="38862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BODY</a:t>
            </a:r>
          </a:p>
        </p:txBody>
      </p:sp>
      <p:sp>
        <p:nvSpPr>
          <p:cNvPr id="6" name="Rounded Rectangle 5">
            <a:extLst>
              <a:ext uri="{FF2B5EF4-FFF2-40B4-BE49-F238E27FC236}">
                <a16:creationId xmlns:a16="http://schemas.microsoft.com/office/drawing/2014/main" id="{5529DCA8-0718-D641-9063-B1C005367B73}"/>
              </a:ext>
            </a:extLst>
          </p:cNvPr>
          <p:cNvSpPr/>
          <p:nvPr/>
        </p:nvSpPr>
        <p:spPr>
          <a:xfrm>
            <a:off x="8816340" y="1340672"/>
            <a:ext cx="1897380" cy="38862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ENV</a:t>
            </a:r>
          </a:p>
        </p:txBody>
      </p:sp>
      <p:cxnSp>
        <p:nvCxnSpPr>
          <p:cNvPr id="9" name="Straight Arrow Connector 8">
            <a:extLst>
              <a:ext uri="{FF2B5EF4-FFF2-40B4-BE49-F238E27FC236}">
                <a16:creationId xmlns:a16="http://schemas.microsoft.com/office/drawing/2014/main" id="{E879332C-C76F-9C42-B588-BFEBABFA06CA}"/>
              </a:ext>
            </a:extLst>
          </p:cNvPr>
          <p:cNvCxnSpPr>
            <a:cxnSpLocks/>
          </p:cNvCxnSpPr>
          <p:nvPr/>
        </p:nvCxnSpPr>
        <p:spPr>
          <a:xfrm>
            <a:off x="3383280" y="2757992"/>
            <a:ext cx="1767840" cy="0"/>
          </a:xfrm>
          <a:prstGeom prst="straightConnector1">
            <a:avLst/>
          </a:prstGeom>
          <a:ln w="38100">
            <a:tailEnd type="triangle"/>
          </a:ln>
        </p:spPr>
        <p:style>
          <a:lnRef idx="3">
            <a:schemeClr val="accent4"/>
          </a:lnRef>
          <a:fillRef idx="0">
            <a:schemeClr val="accent4"/>
          </a:fillRef>
          <a:effectRef idx="2">
            <a:schemeClr val="accent4"/>
          </a:effectRef>
          <a:fontRef idx="minor">
            <a:schemeClr val="tx1"/>
          </a:fontRef>
        </p:style>
      </p:cxnSp>
      <p:cxnSp>
        <p:nvCxnSpPr>
          <p:cNvPr id="10" name="Straight Arrow Connector 9">
            <a:extLst>
              <a:ext uri="{FF2B5EF4-FFF2-40B4-BE49-F238E27FC236}">
                <a16:creationId xmlns:a16="http://schemas.microsoft.com/office/drawing/2014/main" id="{01E5D744-19DD-6B41-AFA8-A77FCF102D2A}"/>
              </a:ext>
            </a:extLst>
          </p:cNvPr>
          <p:cNvCxnSpPr/>
          <p:nvPr/>
        </p:nvCxnSpPr>
        <p:spPr>
          <a:xfrm>
            <a:off x="7048500" y="2735132"/>
            <a:ext cx="1767840" cy="0"/>
          </a:xfrm>
          <a:prstGeom prst="straightConnector1">
            <a:avLst/>
          </a:prstGeom>
          <a:ln w="38100">
            <a:tailEnd type="triangle"/>
          </a:ln>
        </p:spPr>
        <p:style>
          <a:lnRef idx="2">
            <a:schemeClr val="accent4"/>
          </a:lnRef>
          <a:fillRef idx="0">
            <a:schemeClr val="accent4"/>
          </a:fillRef>
          <a:effectRef idx="1">
            <a:schemeClr val="accent4"/>
          </a:effectRef>
          <a:fontRef idx="minor">
            <a:schemeClr val="tx1"/>
          </a:fontRef>
        </p:style>
      </p:cxnSp>
      <p:sp>
        <p:nvSpPr>
          <p:cNvPr id="11" name="TextBox 10">
            <a:extLst>
              <a:ext uri="{FF2B5EF4-FFF2-40B4-BE49-F238E27FC236}">
                <a16:creationId xmlns:a16="http://schemas.microsoft.com/office/drawing/2014/main" id="{56A01FE2-AAF2-5E46-BE1A-719B5C266D5D}"/>
              </a:ext>
            </a:extLst>
          </p:cNvPr>
          <p:cNvSpPr txBox="1"/>
          <p:nvPr/>
        </p:nvSpPr>
        <p:spPr>
          <a:xfrm>
            <a:off x="3664772" y="2312012"/>
            <a:ext cx="1615888" cy="369332"/>
          </a:xfrm>
          <a:prstGeom prst="rect">
            <a:avLst/>
          </a:prstGeom>
          <a:noFill/>
          <a:ln>
            <a:noFill/>
          </a:ln>
        </p:spPr>
        <p:txBody>
          <a:bodyPr wrap="square" rtlCol="0">
            <a:spAutoFit/>
          </a:bodyPr>
          <a:lstStyle/>
          <a:p>
            <a:r>
              <a:rPr lang="en-US" dirty="0"/>
              <a:t>Motor Map</a:t>
            </a:r>
          </a:p>
        </p:txBody>
      </p:sp>
      <p:sp>
        <p:nvSpPr>
          <p:cNvPr id="12" name="TextBox 11">
            <a:extLst>
              <a:ext uri="{FF2B5EF4-FFF2-40B4-BE49-F238E27FC236}">
                <a16:creationId xmlns:a16="http://schemas.microsoft.com/office/drawing/2014/main" id="{594F5D2B-83E8-A242-BDAE-8318BC68FC17}"/>
              </a:ext>
            </a:extLst>
          </p:cNvPr>
          <p:cNvSpPr txBox="1"/>
          <p:nvPr/>
        </p:nvSpPr>
        <p:spPr>
          <a:xfrm>
            <a:off x="7048500" y="2298565"/>
            <a:ext cx="2029161" cy="369332"/>
          </a:xfrm>
          <a:prstGeom prst="rect">
            <a:avLst/>
          </a:prstGeom>
          <a:noFill/>
          <a:ln>
            <a:noFill/>
          </a:ln>
        </p:spPr>
        <p:txBody>
          <a:bodyPr wrap="square" rtlCol="0">
            <a:spAutoFit/>
          </a:bodyPr>
          <a:lstStyle/>
          <a:p>
            <a:r>
              <a:rPr lang="en-US" dirty="0"/>
              <a:t>Interaction map</a:t>
            </a:r>
          </a:p>
        </p:txBody>
      </p:sp>
      <p:sp>
        <p:nvSpPr>
          <p:cNvPr id="13" name="TextBox 12">
            <a:extLst>
              <a:ext uri="{FF2B5EF4-FFF2-40B4-BE49-F238E27FC236}">
                <a16:creationId xmlns:a16="http://schemas.microsoft.com/office/drawing/2014/main" id="{73603137-846D-8941-8B41-4042E588526D}"/>
              </a:ext>
            </a:extLst>
          </p:cNvPr>
          <p:cNvSpPr txBox="1"/>
          <p:nvPr/>
        </p:nvSpPr>
        <p:spPr>
          <a:xfrm>
            <a:off x="5164791" y="5891640"/>
            <a:ext cx="2029161" cy="369332"/>
          </a:xfrm>
          <a:prstGeom prst="rect">
            <a:avLst/>
          </a:prstGeom>
          <a:noFill/>
          <a:ln>
            <a:noFill/>
          </a:ln>
        </p:spPr>
        <p:txBody>
          <a:bodyPr wrap="square" rtlCol="0">
            <a:spAutoFit/>
          </a:bodyPr>
          <a:lstStyle/>
          <a:p>
            <a:r>
              <a:rPr lang="en-US" dirty="0"/>
              <a:t>Sensory map</a:t>
            </a:r>
          </a:p>
        </p:txBody>
      </p:sp>
      <p:cxnSp>
        <p:nvCxnSpPr>
          <p:cNvPr id="18" name="Straight Connector 17">
            <a:extLst>
              <a:ext uri="{FF2B5EF4-FFF2-40B4-BE49-F238E27FC236}">
                <a16:creationId xmlns:a16="http://schemas.microsoft.com/office/drawing/2014/main" id="{C194A421-EDD6-954A-A0D1-4BBBBDDEB327}"/>
              </a:ext>
            </a:extLst>
          </p:cNvPr>
          <p:cNvCxnSpPr>
            <a:stCxn id="6" idx="2"/>
          </p:cNvCxnSpPr>
          <p:nvPr/>
        </p:nvCxnSpPr>
        <p:spPr>
          <a:xfrm>
            <a:off x="9765030" y="5226872"/>
            <a:ext cx="0" cy="474681"/>
          </a:xfrm>
          <a:prstGeom prst="line">
            <a:avLst/>
          </a:prstGeom>
          <a:ln w="38100"/>
        </p:spPr>
        <p:style>
          <a:lnRef idx="2">
            <a:schemeClr val="accent4"/>
          </a:lnRef>
          <a:fillRef idx="0">
            <a:schemeClr val="accent4"/>
          </a:fillRef>
          <a:effectRef idx="1">
            <a:schemeClr val="accent4"/>
          </a:effectRef>
          <a:fontRef idx="minor">
            <a:schemeClr val="tx1"/>
          </a:fontRef>
        </p:style>
      </p:cxnSp>
      <p:cxnSp>
        <p:nvCxnSpPr>
          <p:cNvPr id="19" name="Straight Connector 18">
            <a:extLst>
              <a:ext uri="{FF2B5EF4-FFF2-40B4-BE49-F238E27FC236}">
                <a16:creationId xmlns:a16="http://schemas.microsoft.com/office/drawing/2014/main" id="{22B34480-890E-3A43-9A36-C85EDCD35415}"/>
              </a:ext>
            </a:extLst>
          </p:cNvPr>
          <p:cNvCxnSpPr>
            <a:cxnSpLocks/>
          </p:cNvCxnSpPr>
          <p:nvPr/>
        </p:nvCxnSpPr>
        <p:spPr>
          <a:xfrm>
            <a:off x="2434590" y="5701553"/>
            <a:ext cx="7330440" cy="0"/>
          </a:xfrm>
          <a:prstGeom prst="line">
            <a:avLst/>
          </a:prstGeom>
          <a:ln w="38100"/>
        </p:spPr>
        <p:style>
          <a:lnRef idx="2">
            <a:schemeClr val="accent4"/>
          </a:lnRef>
          <a:fillRef idx="0">
            <a:schemeClr val="accent4"/>
          </a:fillRef>
          <a:effectRef idx="1">
            <a:schemeClr val="accent4"/>
          </a:effectRef>
          <a:fontRef idx="minor">
            <a:schemeClr val="tx1"/>
          </a:fontRef>
        </p:style>
      </p:cxnSp>
      <p:cxnSp>
        <p:nvCxnSpPr>
          <p:cNvPr id="24" name="Straight Arrow Connector 23">
            <a:extLst>
              <a:ext uri="{FF2B5EF4-FFF2-40B4-BE49-F238E27FC236}">
                <a16:creationId xmlns:a16="http://schemas.microsoft.com/office/drawing/2014/main" id="{6196F2BC-831D-C441-B1DB-B6EAC4C11B12}"/>
              </a:ext>
            </a:extLst>
          </p:cNvPr>
          <p:cNvCxnSpPr>
            <a:cxnSpLocks/>
            <a:endCxn id="4" idx="2"/>
          </p:cNvCxnSpPr>
          <p:nvPr/>
        </p:nvCxnSpPr>
        <p:spPr>
          <a:xfrm flipV="1">
            <a:off x="2434590" y="5226872"/>
            <a:ext cx="0" cy="474682"/>
          </a:xfrm>
          <a:prstGeom prst="straightConnector1">
            <a:avLst/>
          </a:prstGeom>
          <a:ln w="38100">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432086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766D7CA-AD22-BF4C-B6A7-94EDE8D4FABD}"/>
              </a:ext>
            </a:extLst>
          </p:cNvPr>
          <p:cNvSpPr/>
          <p:nvPr/>
        </p:nvSpPr>
        <p:spPr>
          <a:xfrm>
            <a:off x="1485900" y="1340672"/>
            <a:ext cx="1897380" cy="38862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Continuous- Time Recurrent Neural Network (CTRNN)</a:t>
            </a:r>
          </a:p>
        </p:txBody>
      </p:sp>
      <p:sp>
        <p:nvSpPr>
          <p:cNvPr id="5" name="Rounded Rectangle 4">
            <a:extLst>
              <a:ext uri="{FF2B5EF4-FFF2-40B4-BE49-F238E27FC236}">
                <a16:creationId xmlns:a16="http://schemas.microsoft.com/office/drawing/2014/main" id="{620C82CC-BAAF-8441-B877-12123FDAA04D}"/>
              </a:ext>
            </a:extLst>
          </p:cNvPr>
          <p:cNvSpPr/>
          <p:nvPr/>
        </p:nvSpPr>
        <p:spPr>
          <a:xfrm>
            <a:off x="5151120" y="1340672"/>
            <a:ext cx="1897380" cy="38862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BODY</a:t>
            </a:r>
          </a:p>
        </p:txBody>
      </p:sp>
      <p:sp>
        <p:nvSpPr>
          <p:cNvPr id="6" name="Rounded Rectangle 5">
            <a:extLst>
              <a:ext uri="{FF2B5EF4-FFF2-40B4-BE49-F238E27FC236}">
                <a16:creationId xmlns:a16="http://schemas.microsoft.com/office/drawing/2014/main" id="{5529DCA8-0718-D641-9063-B1C005367B73}"/>
              </a:ext>
            </a:extLst>
          </p:cNvPr>
          <p:cNvSpPr/>
          <p:nvPr/>
        </p:nvSpPr>
        <p:spPr>
          <a:xfrm>
            <a:off x="8816340" y="1340672"/>
            <a:ext cx="1897380" cy="38862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ENV</a:t>
            </a:r>
          </a:p>
        </p:txBody>
      </p:sp>
      <p:cxnSp>
        <p:nvCxnSpPr>
          <p:cNvPr id="9" name="Straight Arrow Connector 8">
            <a:extLst>
              <a:ext uri="{FF2B5EF4-FFF2-40B4-BE49-F238E27FC236}">
                <a16:creationId xmlns:a16="http://schemas.microsoft.com/office/drawing/2014/main" id="{E879332C-C76F-9C42-B588-BFEBABFA06CA}"/>
              </a:ext>
            </a:extLst>
          </p:cNvPr>
          <p:cNvCxnSpPr>
            <a:cxnSpLocks/>
          </p:cNvCxnSpPr>
          <p:nvPr/>
        </p:nvCxnSpPr>
        <p:spPr>
          <a:xfrm>
            <a:off x="3383280" y="2757992"/>
            <a:ext cx="1767840" cy="0"/>
          </a:xfrm>
          <a:prstGeom prst="straightConnector1">
            <a:avLst/>
          </a:prstGeom>
          <a:ln w="38100">
            <a:tailEnd type="triangle"/>
          </a:ln>
        </p:spPr>
        <p:style>
          <a:lnRef idx="3">
            <a:schemeClr val="accent4"/>
          </a:lnRef>
          <a:fillRef idx="0">
            <a:schemeClr val="accent4"/>
          </a:fillRef>
          <a:effectRef idx="2">
            <a:schemeClr val="accent4"/>
          </a:effectRef>
          <a:fontRef idx="minor">
            <a:schemeClr val="tx1"/>
          </a:fontRef>
        </p:style>
      </p:cxnSp>
      <p:cxnSp>
        <p:nvCxnSpPr>
          <p:cNvPr id="10" name="Straight Arrow Connector 9">
            <a:extLst>
              <a:ext uri="{FF2B5EF4-FFF2-40B4-BE49-F238E27FC236}">
                <a16:creationId xmlns:a16="http://schemas.microsoft.com/office/drawing/2014/main" id="{01E5D744-19DD-6B41-AFA8-A77FCF102D2A}"/>
              </a:ext>
            </a:extLst>
          </p:cNvPr>
          <p:cNvCxnSpPr/>
          <p:nvPr/>
        </p:nvCxnSpPr>
        <p:spPr>
          <a:xfrm>
            <a:off x="7048500" y="2735132"/>
            <a:ext cx="1767840" cy="0"/>
          </a:xfrm>
          <a:prstGeom prst="straightConnector1">
            <a:avLst/>
          </a:prstGeom>
          <a:ln w="38100">
            <a:tailEnd type="triangle"/>
          </a:ln>
        </p:spPr>
        <p:style>
          <a:lnRef idx="2">
            <a:schemeClr val="accent4"/>
          </a:lnRef>
          <a:fillRef idx="0">
            <a:schemeClr val="accent4"/>
          </a:fillRef>
          <a:effectRef idx="1">
            <a:schemeClr val="accent4"/>
          </a:effectRef>
          <a:fontRef idx="minor">
            <a:schemeClr val="tx1"/>
          </a:fontRef>
        </p:style>
      </p:cxnSp>
      <p:sp>
        <p:nvSpPr>
          <p:cNvPr id="11" name="TextBox 10">
            <a:extLst>
              <a:ext uri="{FF2B5EF4-FFF2-40B4-BE49-F238E27FC236}">
                <a16:creationId xmlns:a16="http://schemas.microsoft.com/office/drawing/2014/main" id="{56A01FE2-AAF2-5E46-BE1A-719B5C266D5D}"/>
              </a:ext>
            </a:extLst>
          </p:cNvPr>
          <p:cNvSpPr txBox="1"/>
          <p:nvPr/>
        </p:nvSpPr>
        <p:spPr>
          <a:xfrm>
            <a:off x="3664772" y="2312012"/>
            <a:ext cx="1615888" cy="369332"/>
          </a:xfrm>
          <a:prstGeom prst="rect">
            <a:avLst/>
          </a:prstGeom>
          <a:noFill/>
          <a:ln>
            <a:noFill/>
          </a:ln>
        </p:spPr>
        <p:txBody>
          <a:bodyPr wrap="square" rtlCol="0">
            <a:spAutoFit/>
          </a:bodyPr>
          <a:lstStyle/>
          <a:p>
            <a:r>
              <a:rPr lang="en-US" dirty="0"/>
              <a:t>Motor Map</a:t>
            </a:r>
          </a:p>
        </p:txBody>
      </p:sp>
      <p:sp>
        <p:nvSpPr>
          <p:cNvPr id="12" name="TextBox 11">
            <a:extLst>
              <a:ext uri="{FF2B5EF4-FFF2-40B4-BE49-F238E27FC236}">
                <a16:creationId xmlns:a16="http://schemas.microsoft.com/office/drawing/2014/main" id="{594F5D2B-83E8-A242-BDAE-8318BC68FC17}"/>
              </a:ext>
            </a:extLst>
          </p:cNvPr>
          <p:cNvSpPr txBox="1"/>
          <p:nvPr/>
        </p:nvSpPr>
        <p:spPr>
          <a:xfrm>
            <a:off x="7048500" y="2298565"/>
            <a:ext cx="2029161" cy="369332"/>
          </a:xfrm>
          <a:prstGeom prst="rect">
            <a:avLst/>
          </a:prstGeom>
          <a:noFill/>
          <a:ln>
            <a:noFill/>
          </a:ln>
        </p:spPr>
        <p:txBody>
          <a:bodyPr wrap="square" rtlCol="0">
            <a:spAutoFit/>
          </a:bodyPr>
          <a:lstStyle/>
          <a:p>
            <a:r>
              <a:rPr lang="en-US" dirty="0"/>
              <a:t>Interaction map</a:t>
            </a:r>
          </a:p>
        </p:txBody>
      </p:sp>
      <p:sp>
        <p:nvSpPr>
          <p:cNvPr id="13" name="TextBox 12">
            <a:extLst>
              <a:ext uri="{FF2B5EF4-FFF2-40B4-BE49-F238E27FC236}">
                <a16:creationId xmlns:a16="http://schemas.microsoft.com/office/drawing/2014/main" id="{73603137-846D-8941-8B41-4042E588526D}"/>
              </a:ext>
            </a:extLst>
          </p:cNvPr>
          <p:cNvSpPr txBox="1"/>
          <p:nvPr/>
        </p:nvSpPr>
        <p:spPr>
          <a:xfrm>
            <a:off x="5164791" y="5891640"/>
            <a:ext cx="2029161" cy="369332"/>
          </a:xfrm>
          <a:prstGeom prst="rect">
            <a:avLst/>
          </a:prstGeom>
          <a:noFill/>
          <a:ln>
            <a:noFill/>
          </a:ln>
        </p:spPr>
        <p:txBody>
          <a:bodyPr wrap="square" rtlCol="0">
            <a:spAutoFit/>
          </a:bodyPr>
          <a:lstStyle/>
          <a:p>
            <a:r>
              <a:rPr lang="en-US" dirty="0"/>
              <a:t>Sensory map</a:t>
            </a:r>
          </a:p>
        </p:txBody>
      </p:sp>
      <p:cxnSp>
        <p:nvCxnSpPr>
          <p:cNvPr id="18" name="Straight Connector 17">
            <a:extLst>
              <a:ext uri="{FF2B5EF4-FFF2-40B4-BE49-F238E27FC236}">
                <a16:creationId xmlns:a16="http://schemas.microsoft.com/office/drawing/2014/main" id="{C194A421-EDD6-954A-A0D1-4BBBBDDEB327}"/>
              </a:ext>
            </a:extLst>
          </p:cNvPr>
          <p:cNvCxnSpPr>
            <a:stCxn id="6" idx="2"/>
          </p:cNvCxnSpPr>
          <p:nvPr/>
        </p:nvCxnSpPr>
        <p:spPr>
          <a:xfrm>
            <a:off x="9765030" y="5226872"/>
            <a:ext cx="0" cy="474681"/>
          </a:xfrm>
          <a:prstGeom prst="line">
            <a:avLst/>
          </a:prstGeom>
          <a:ln w="38100"/>
        </p:spPr>
        <p:style>
          <a:lnRef idx="2">
            <a:schemeClr val="accent4"/>
          </a:lnRef>
          <a:fillRef idx="0">
            <a:schemeClr val="accent4"/>
          </a:fillRef>
          <a:effectRef idx="1">
            <a:schemeClr val="accent4"/>
          </a:effectRef>
          <a:fontRef idx="minor">
            <a:schemeClr val="tx1"/>
          </a:fontRef>
        </p:style>
      </p:cxnSp>
      <p:cxnSp>
        <p:nvCxnSpPr>
          <p:cNvPr id="19" name="Straight Connector 18">
            <a:extLst>
              <a:ext uri="{FF2B5EF4-FFF2-40B4-BE49-F238E27FC236}">
                <a16:creationId xmlns:a16="http://schemas.microsoft.com/office/drawing/2014/main" id="{22B34480-890E-3A43-9A36-C85EDCD35415}"/>
              </a:ext>
            </a:extLst>
          </p:cNvPr>
          <p:cNvCxnSpPr>
            <a:cxnSpLocks/>
          </p:cNvCxnSpPr>
          <p:nvPr/>
        </p:nvCxnSpPr>
        <p:spPr>
          <a:xfrm>
            <a:off x="2434590" y="5701553"/>
            <a:ext cx="7330440" cy="0"/>
          </a:xfrm>
          <a:prstGeom prst="line">
            <a:avLst/>
          </a:prstGeom>
          <a:ln w="38100"/>
        </p:spPr>
        <p:style>
          <a:lnRef idx="2">
            <a:schemeClr val="accent4"/>
          </a:lnRef>
          <a:fillRef idx="0">
            <a:schemeClr val="accent4"/>
          </a:fillRef>
          <a:effectRef idx="1">
            <a:schemeClr val="accent4"/>
          </a:effectRef>
          <a:fontRef idx="minor">
            <a:schemeClr val="tx1"/>
          </a:fontRef>
        </p:style>
      </p:cxnSp>
      <p:cxnSp>
        <p:nvCxnSpPr>
          <p:cNvPr id="24" name="Straight Arrow Connector 23">
            <a:extLst>
              <a:ext uri="{FF2B5EF4-FFF2-40B4-BE49-F238E27FC236}">
                <a16:creationId xmlns:a16="http://schemas.microsoft.com/office/drawing/2014/main" id="{6196F2BC-831D-C441-B1DB-B6EAC4C11B12}"/>
              </a:ext>
            </a:extLst>
          </p:cNvPr>
          <p:cNvCxnSpPr>
            <a:cxnSpLocks/>
            <a:endCxn id="4" idx="2"/>
          </p:cNvCxnSpPr>
          <p:nvPr/>
        </p:nvCxnSpPr>
        <p:spPr>
          <a:xfrm flipV="1">
            <a:off x="2434590" y="5226872"/>
            <a:ext cx="0" cy="474682"/>
          </a:xfrm>
          <a:prstGeom prst="straightConnector1">
            <a:avLst/>
          </a:prstGeom>
          <a:ln w="38100">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923871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1598A-4361-3946-832E-4591D7DE950C}"/>
              </a:ext>
            </a:extLst>
          </p:cNvPr>
          <p:cNvSpPr>
            <a:spLocks noGrp="1"/>
          </p:cNvSpPr>
          <p:nvPr>
            <p:ph type="title"/>
          </p:nvPr>
        </p:nvSpPr>
        <p:spPr/>
        <p:txBody>
          <a:bodyPr/>
          <a:lstStyle/>
          <a:p>
            <a:pPr algn="ctr"/>
            <a:r>
              <a:rPr lang="en-US" dirty="0"/>
              <a:t>The Single-Legged Walker</a:t>
            </a:r>
          </a:p>
        </p:txBody>
      </p:sp>
      <p:pic>
        <p:nvPicPr>
          <p:cNvPr id="5" name="Picture 4">
            <a:extLst>
              <a:ext uri="{FF2B5EF4-FFF2-40B4-BE49-F238E27FC236}">
                <a16:creationId xmlns:a16="http://schemas.microsoft.com/office/drawing/2014/main" id="{F05595BF-0932-A744-932E-E82769DC9C7F}"/>
              </a:ext>
            </a:extLst>
          </p:cNvPr>
          <p:cNvPicPr>
            <a:picLocks noChangeAspect="1"/>
          </p:cNvPicPr>
          <p:nvPr/>
        </p:nvPicPr>
        <p:blipFill>
          <a:blip r:embed="rId3"/>
          <a:stretch>
            <a:fillRect/>
          </a:stretch>
        </p:blipFill>
        <p:spPr>
          <a:xfrm>
            <a:off x="838200" y="1853335"/>
            <a:ext cx="6314083" cy="4148206"/>
          </a:xfrm>
          <a:prstGeom prst="rect">
            <a:avLst/>
          </a:prstGeom>
        </p:spPr>
      </p:pic>
      <p:sp>
        <p:nvSpPr>
          <p:cNvPr id="7" name="TextBox 6">
            <a:extLst>
              <a:ext uri="{FF2B5EF4-FFF2-40B4-BE49-F238E27FC236}">
                <a16:creationId xmlns:a16="http://schemas.microsoft.com/office/drawing/2014/main" id="{34FAD2CB-33E8-BB4F-AAE3-3034B8F5604D}"/>
              </a:ext>
            </a:extLst>
          </p:cNvPr>
          <p:cNvSpPr txBox="1"/>
          <p:nvPr/>
        </p:nvSpPr>
        <p:spPr>
          <a:xfrm>
            <a:off x="7339760" y="2673191"/>
            <a:ext cx="4513007" cy="3139321"/>
          </a:xfrm>
          <a:prstGeom prst="rect">
            <a:avLst/>
          </a:prstGeom>
          <a:noFill/>
        </p:spPr>
        <p:txBody>
          <a:bodyPr wrap="square" rtlCol="0">
            <a:spAutoFit/>
          </a:bodyPr>
          <a:lstStyle/>
          <a:p>
            <a:pPr marL="285750" indent="-285750">
              <a:buFontTx/>
              <a:buChar char="-"/>
            </a:pPr>
            <a:r>
              <a:rPr lang="en-US" dirty="0"/>
              <a:t>One </a:t>
            </a:r>
            <a:r>
              <a:rPr lang="en-US" dirty="0">
                <a:solidFill>
                  <a:schemeClr val="accent6"/>
                </a:solidFill>
              </a:rPr>
              <a:t>leg</a:t>
            </a:r>
          </a:p>
          <a:p>
            <a:endParaRPr lang="en-US" dirty="0"/>
          </a:p>
          <a:p>
            <a:pPr marL="285750" indent="-285750">
              <a:buFontTx/>
              <a:buChar char="-"/>
            </a:pPr>
            <a:r>
              <a:rPr lang="en-US" dirty="0"/>
              <a:t>Three </a:t>
            </a:r>
            <a:r>
              <a:rPr lang="en-US" dirty="0">
                <a:solidFill>
                  <a:srgbClr val="FF0000"/>
                </a:solidFill>
              </a:rPr>
              <a:t>Muscles/Effectors </a:t>
            </a:r>
            <a:r>
              <a:rPr lang="en-US" dirty="0"/>
              <a:t>(Inputs)</a:t>
            </a:r>
          </a:p>
          <a:p>
            <a:pPr marL="742950" lvl="1" indent="-285750">
              <a:buFontTx/>
              <a:buChar char="-"/>
            </a:pPr>
            <a:r>
              <a:rPr lang="en-US" dirty="0"/>
              <a:t>FT: Foot Effector</a:t>
            </a:r>
          </a:p>
          <a:p>
            <a:pPr marL="742950" lvl="1" indent="-285750">
              <a:buFontTx/>
              <a:buChar char="-"/>
            </a:pPr>
            <a:r>
              <a:rPr lang="en-US" dirty="0"/>
              <a:t>BS: Backward Swing Effector</a:t>
            </a:r>
          </a:p>
          <a:p>
            <a:pPr marL="742950" lvl="1" indent="-285750">
              <a:buFontTx/>
              <a:buChar char="-"/>
            </a:pPr>
            <a:r>
              <a:rPr lang="en-US" dirty="0"/>
              <a:t>FS: Forward Swing Effector</a:t>
            </a:r>
          </a:p>
          <a:p>
            <a:endParaRPr lang="en-US" dirty="0"/>
          </a:p>
          <a:p>
            <a:pPr marL="285750" indent="-285750">
              <a:buFontTx/>
              <a:buChar char="-"/>
            </a:pPr>
            <a:r>
              <a:rPr lang="en-US" dirty="0"/>
              <a:t>One </a:t>
            </a:r>
            <a:r>
              <a:rPr lang="en-US" dirty="0">
                <a:solidFill>
                  <a:srgbClr val="00B0F0"/>
                </a:solidFill>
              </a:rPr>
              <a:t>Sensor</a:t>
            </a:r>
            <a:r>
              <a:rPr lang="en-US" dirty="0">
                <a:solidFill>
                  <a:srgbClr val="C00000"/>
                </a:solidFill>
              </a:rPr>
              <a:t> </a:t>
            </a:r>
            <a:r>
              <a:rPr lang="en-US" dirty="0"/>
              <a:t>(Output)</a:t>
            </a:r>
          </a:p>
          <a:p>
            <a:pPr marL="742950" lvl="1" indent="-285750">
              <a:buFontTx/>
              <a:buChar char="-"/>
            </a:pPr>
            <a:r>
              <a:rPr lang="en-US" dirty="0"/>
              <a:t>AS: Angle Sensor </a:t>
            </a:r>
          </a:p>
          <a:p>
            <a:pPr marL="285750" indent="-285750">
              <a:buFontTx/>
              <a:buChar char="-"/>
            </a:pPr>
            <a:endParaRPr lang="en-US" dirty="0"/>
          </a:p>
          <a:p>
            <a:endParaRPr lang="en-US" dirty="0"/>
          </a:p>
        </p:txBody>
      </p:sp>
    </p:spTree>
    <p:extLst>
      <p:ext uri="{BB962C8B-B14F-4D97-AF65-F5344CB8AC3E}">
        <p14:creationId xmlns:p14="http://schemas.microsoft.com/office/powerpoint/2010/main" val="428727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766D7CA-AD22-BF4C-B6A7-94EDE8D4FABD}"/>
              </a:ext>
            </a:extLst>
          </p:cNvPr>
          <p:cNvSpPr/>
          <p:nvPr/>
        </p:nvSpPr>
        <p:spPr>
          <a:xfrm>
            <a:off x="1485900" y="1340672"/>
            <a:ext cx="1897380" cy="38862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Continuous- Time Recurrent Neural Network (CTRNN)</a:t>
            </a:r>
          </a:p>
        </p:txBody>
      </p:sp>
      <p:sp>
        <p:nvSpPr>
          <p:cNvPr id="5" name="Rounded Rectangle 4">
            <a:extLst>
              <a:ext uri="{FF2B5EF4-FFF2-40B4-BE49-F238E27FC236}">
                <a16:creationId xmlns:a16="http://schemas.microsoft.com/office/drawing/2014/main" id="{620C82CC-BAAF-8441-B877-12123FDAA04D}"/>
              </a:ext>
            </a:extLst>
          </p:cNvPr>
          <p:cNvSpPr/>
          <p:nvPr/>
        </p:nvSpPr>
        <p:spPr>
          <a:xfrm>
            <a:off x="5151120" y="1340672"/>
            <a:ext cx="1897380" cy="38862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 leg;</a:t>
            </a:r>
          </a:p>
          <a:p>
            <a:pPr algn="ctr"/>
            <a:r>
              <a:rPr lang="en-US" sz="2400" dirty="0"/>
              <a:t>3 Effectors;</a:t>
            </a:r>
          </a:p>
          <a:p>
            <a:pPr algn="ctr"/>
            <a:r>
              <a:rPr lang="en-US" sz="2400" dirty="0"/>
              <a:t>1 Sensor </a:t>
            </a:r>
          </a:p>
        </p:txBody>
      </p:sp>
      <p:sp>
        <p:nvSpPr>
          <p:cNvPr id="6" name="Rounded Rectangle 5">
            <a:extLst>
              <a:ext uri="{FF2B5EF4-FFF2-40B4-BE49-F238E27FC236}">
                <a16:creationId xmlns:a16="http://schemas.microsoft.com/office/drawing/2014/main" id="{5529DCA8-0718-D641-9063-B1C005367B73}"/>
              </a:ext>
            </a:extLst>
          </p:cNvPr>
          <p:cNvSpPr/>
          <p:nvPr/>
        </p:nvSpPr>
        <p:spPr>
          <a:xfrm>
            <a:off x="8816340" y="1340672"/>
            <a:ext cx="1897380" cy="38862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ENV</a:t>
            </a:r>
          </a:p>
        </p:txBody>
      </p:sp>
      <p:cxnSp>
        <p:nvCxnSpPr>
          <p:cNvPr id="9" name="Straight Arrow Connector 8">
            <a:extLst>
              <a:ext uri="{FF2B5EF4-FFF2-40B4-BE49-F238E27FC236}">
                <a16:creationId xmlns:a16="http://schemas.microsoft.com/office/drawing/2014/main" id="{E879332C-C76F-9C42-B588-BFEBABFA06CA}"/>
              </a:ext>
            </a:extLst>
          </p:cNvPr>
          <p:cNvCxnSpPr>
            <a:cxnSpLocks/>
          </p:cNvCxnSpPr>
          <p:nvPr/>
        </p:nvCxnSpPr>
        <p:spPr>
          <a:xfrm>
            <a:off x="3383280" y="2757992"/>
            <a:ext cx="1767840" cy="0"/>
          </a:xfrm>
          <a:prstGeom prst="straightConnector1">
            <a:avLst/>
          </a:prstGeom>
          <a:ln w="38100">
            <a:tailEnd type="triangle"/>
          </a:ln>
        </p:spPr>
        <p:style>
          <a:lnRef idx="3">
            <a:schemeClr val="accent4"/>
          </a:lnRef>
          <a:fillRef idx="0">
            <a:schemeClr val="accent4"/>
          </a:fillRef>
          <a:effectRef idx="2">
            <a:schemeClr val="accent4"/>
          </a:effectRef>
          <a:fontRef idx="minor">
            <a:schemeClr val="tx1"/>
          </a:fontRef>
        </p:style>
      </p:cxnSp>
      <p:cxnSp>
        <p:nvCxnSpPr>
          <p:cNvPr id="10" name="Straight Arrow Connector 9">
            <a:extLst>
              <a:ext uri="{FF2B5EF4-FFF2-40B4-BE49-F238E27FC236}">
                <a16:creationId xmlns:a16="http://schemas.microsoft.com/office/drawing/2014/main" id="{01E5D744-19DD-6B41-AFA8-A77FCF102D2A}"/>
              </a:ext>
            </a:extLst>
          </p:cNvPr>
          <p:cNvCxnSpPr/>
          <p:nvPr/>
        </p:nvCxnSpPr>
        <p:spPr>
          <a:xfrm>
            <a:off x="7048500" y="2735132"/>
            <a:ext cx="1767840" cy="0"/>
          </a:xfrm>
          <a:prstGeom prst="straightConnector1">
            <a:avLst/>
          </a:prstGeom>
          <a:ln w="38100">
            <a:tailEnd type="triangle"/>
          </a:ln>
        </p:spPr>
        <p:style>
          <a:lnRef idx="2">
            <a:schemeClr val="accent4"/>
          </a:lnRef>
          <a:fillRef idx="0">
            <a:schemeClr val="accent4"/>
          </a:fillRef>
          <a:effectRef idx="1">
            <a:schemeClr val="accent4"/>
          </a:effectRef>
          <a:fontRef idx="minor">
            <a:schemeClr val="tx1"/>
          </a:fontRef>
        </p:style>
      </p:cxnSp>
      <p:sp>
        <p:nvSpPr>
          <p:cNvPr id="11" name="TextBox 10">
            <a:extLst>
              <a:ext uri="{FF2B5EF4-FFF2-40B4-BE49-F238E27FC236}">
                <a16:creationId xmlns:a16="http://schemas.microsoft.com/office/drawing/2014/main" id="{56A01FE2-AAF2-5E46-BE1A-719B5C266D5D}"/>
              </a:ext>
            </a:extLst>
          </p:cNvPr>
          <p:cNvSpPr txBox="1"/>
          <p:nvPr/>
        </p:nvSpPr>
        <p:spPr>
          <a:xfrm>
            <a:off x="3664772" y="2312012"/>
            <a:ext cx="1615888" cy="369332"/>
          </a:xfrm>
          <a:prstGeom prst="rect">
            <a:avLst/>
          </a:prstGeom>
          <a:noFill/>
          <a:ln>
            <a:noFill/>
          </a:ln>
        </p:spPr>
        <p:txBody>
          <a:bodyPr wrap="square" rtlCol="0">
            <a:spAutoFit/>
          </a:bodyPr>
          <a:lstStyle/>
          <a:p>
            <a:r>
              <a:rPr lang="en-US" dirty="0"/>
              <a:t>Motor Map</a:t>
            </a:r>
          </a:p>
        </p:txBody>
      </p:sp>
      <p:sp>
        <p:nvSpPr>
          <p:cNvPr id="12" name="TextBox 11">
            <a:extLst>
              <a:ext uri="{FF2B5EF4-FFF2-40B4-BE49-F238E27FC236}">
                <a16:creationId xmlns:a16="http://schemas.microsoft.com/office/drawing/2014/main" id="{594F5D2B-83E8-A242-BDAE-8318BC68FC17}"/>
              </a:ext>
            </a:extLst>
          </p:cNvPr>
          <p:cNvSpPr txBox="1"/>
          <p:nvPr/>
        </p:nvSpPr>
        <p:spPr>
          <a:xfrm>
            <a:off x="7048500" y="2298565"/>
            <a:ext cx="2029161" cy="369332"/>
          </a:xfrm>
          <a:prstGeom prst="rect">
            <a:avLst/>
          </a:prstGeom>
          <a:noFill/>
          <a:ln>
            <a:noFill/>
          </a:ln>
        </p:spPr>
        <p:txBody>
          <a:bodyPr wrap="square" rtlCol="0">
            <a:spAutoFit/>
          </a:bodyPr>
          <a:lstStyle/>
          <a:p>
            <a:r>
              <a:rPr lang="en-US" dirty="0"/>
              <a:t>Interaction map</a:t>
            </a:r>
          </a:p>
        </p:txBody>
      </p:sp>
      <p:sp>
        <p:nvSpPr>
          <p:cNvPr id="13" name="TextBox 12">
            <a:extLst>
              <a:ext uri="{FF2B5EF4-FFF2-40B4-BE49-F238E27FC236}">
                <a16:creationId xmlns:a16="http://schemas.microsoft.com/office/drawing/2014/main" id="{73603137-846D-8941-8B41-4042E588526D}"/>
              </a:ext>
            </a:extLst>
          </p:cNvPr>
          <p:cNvSpPr txBox="1"/>
          <p:nvPr/>
        </p:nvSpPr>
        <p:spPr>
          <a:xfrm>
            <a:off x="5164791" y="5891640"/>
            <a:ext cx="2029161" cy="369332"/>
          </a:xfrm>
          <a:prstGeom prst="rect">
            <a:avLst/>
          </a:prstGeom>
          <a:noFill/>
          <a:ln>
            <a:noFill/>
          </a:ln>
        </p:spPr>
        <p:txBody>
          <a:bodyPr wrap="square" rtlCol="0">
            <a:spAutoFit/>
          </a:bodyPr>
          <a:lstStyle/>
          <a:p>
            <a:r>
              <a:rPr lang="en-US" dirty="0"/>
              <a:t>Sensory map</a:t>
            </a:r>
          </a:p>
        </p:txBody>
      </p:sp>
      <p:cxnSp>
        <p:nvCxnSpPr>
          <p:cNvPr id="18" name="Straight Connector 17">
            <a:extLst>
              <a:ext uri="{FF2B5EF4-FFF2-40B4-BE49-F238E27FC236}">
                <a16:creationId xmlns:a16="http://schemas.microsoft.com/office/drawing/2014/main" id="{C194A421-EDD6-954A-A0D1-4BBBBDDEB327}"/>
              </a:ext>
            </a:extLst>
          </p:cNvPr>
          <p:cNvCxnSpPr>
            <a:stCxn id="6" idx="2"/>
          </p:cNvCxnSpPr>
          <p:nvPr/>
        </p:nvCxnSpPr>
        <p:spPr>
          <a:xfrm>
            <a:off x="9765030" y="5226872"/>
            <a:ext cx="0" cy="474681"/>
          </a:xfrm>
          <a:prstGeom prst="line">
            <a:avLst/>
          </a:prstGeom>
          <a:ln w="38100"/>
        </p:spPr>
        <p:style>
          <a:lnRef idx="2">
            <a:schemeClr val="accent4"/>
          </a:lnRef>
          <a:fillRef idx="0">
            <a:schemeClr val="accent4"/>
          </a:fillRef>
          <a:effectRef idx="1">
            <a:schemeClr val="accent4"/>
          </a:effectRef>
          <a:fontRef idx="minor">
            <a:schemeClr val="tx1"/>
          </a:fontRef>
        </p:style>
      </p:cxnSp>
      <p:cxnSp>
        <p:nvCxnSpPr>
          <p:cNvPr id="19" name="Straight Connector 18">
            <a:extLst>
              <a:ext uri="{FF2B5EF4-FFF2-40B4-BE49-F238E27FC236}">
                <a16:creationId xmlns:a16="http://schemas.microsoft.com/office/drawing/2014/main" id="{22B34480-890E-3A43-9A36-C85EDCD35415}"/>
              </a:ext>
            </a:extLst>
          </p:cNvPr>
          <p:cNvCxnSpPr>
            <a:cxnSpLocks/>
          </p:cNvCxnSpPr>
          <p:nvPr/>
        </p:nvCxnSpPr>
        <p:spPr>
          <a:xfrm>
            <a:off x="2434590" y="5701553"/>
            <a:ext cx="7330440" cy="0"/>
          </a:xfrm>
          <a:prstGeom prst="line">
            <a:avLst/>
          </a:prstGeom>
          <a:ln w="38100"/>
        </p:spPr>
        <p:style>
          <a:lnRef idx="2">
            <a:schemeClr val="accent4"/>
          </a:lnRef>
          <a:fillRef idx="0">
            <a:schemeClr val="accent4"/>
          </a:fillRef>
          <a:effectRef idx="1">
            <a:schemeClr val="accent4"/>
          </a:effectRef>
          <a:fontRef idx="minor">
            <a:schemeClr val="tx1"/>
          </a:fontRef>
        </p:style>
      </p:cxnSp>
      <p:cxnSp>
        <p:nvCxnSpPr>
          <p:cNvPr id="24" name="Straight Arrow Connector 23">
            <a:extLst>
              <a:ext uri="{FF2B5EF4-FFF2-40B4-BE49-F238E27FC236}">
                <a16:creationId xmlns:a16="http://schemas.microsoft.com/office/drawing/2014/main" id="{6196F2BC-831D-C441-B1DB-B6EAC4C11B12}"/>
              </a:ext>
            </a:extLst>
          </p:cNvPr>
          <p:cNvCxnSpPr>
            <a:cxnSpLocks/>
            <a:endCxn id="4" idx="2"/>
          </p:cNvCxnSpPr>
          <p:nvPr/>
        </p:nvCxnSpPr>
        <p:spPr>
          <a:xfrm flipV="1">
            <a:off x="2434590" y="5226872"/>
            <a:ext cx="0" cy="474682"/>
          </a:xfrm>
          <a:prstGeom prst="straightConnector1">
            <a:avLst/>
          </a:prstGeom>
          <a:ln w="38100">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466641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766D7CA-AD22-BF4C-B6A7-94EDE8D4FABD}"/>
              </a:ext>
            </a:extLst>
          </p:cNvPr>
          <p:cNvSpPr/>
          <p:nvPr/>
        </p:nvSpPr>
        <p:spPr>
          <a:xfrm>
            <a:off x="1485900" y="1340672"/>
            <a:ext cx="1897380" cy="38862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Continuous- Time Recurrent Neural Network (CTRNN)</a:t>
            </a:r>
          </a:p>
        </p:txBody>
      </p:sp>
      <p:sp>
        <p:nvSpPr>
          <p:cNvPr id="5" name="Rounded Rectangle 4">
            <a:extLst>
              <a:ext uri="{FF2B5EF4-FFF2-40B4-BE49-F238E27FC236}">
                <a16:creationId xmlns:a16="http://schemas.microsoft.com/office/drawing/2014/main" id="{620C82CC-BAAF-8441-B877-12123FDAA04D}"/>
              </a:ext>
            </a:extLst>
          </p:cNvPr>
          <p:cNvSpPr/>
          <p:nvPr/>
        </p:nvSpPr>
        <p:spPr>
          <a:xfrm>
            <a:off x="5151120" y="1340672"/>
            <a:ext cx="1897380" cy="38862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 leg;</a:t>
            </a:r>
          </a:p>
          <a:p>
            <a:pPr algn="ctr"/>
            <a:r>
              <a:rPr lang="en-US" sz="2400" dirty="0"/>
              <a:t>3 Effectors;</a:t>
            </a:r>
          </a:p>
          <a:p>
            <a:pPr algn="ctr"/>
            <a:r>
              <a:rPr lang="en-US" sz="2400" dirty="0"/>
              <a:t>1 Sensor </a:t>
            </a:r>
          </a:p>
        </p:txBody>
      </p:sp>
      <p:sp>
        <p:nvSpPr>
          <p:cNvPr id="6" name="Rounded Rectangle 5">
            <a:extLst>
              <a:ext uri="{FF2B5EF4-FFF2-40B4-BE49-F238E27FC236}">
                <a16:creationId xmlns:a16="http://schemas.microsoft.com/office/drawing/2014/main" id="{5529DCA8-0718-D641-9063-B1C005367B73}"/>
              </a:ext>
            </a:extLst>
          </p:cNvPr>
          <p:cNvSpPr/>
          <p:nvPr/>
        </p:nvSpPr>
        <p:spPr>
          <a:xfrm>
            <a:off x="8816340" y="1340672"/>
            <a:ext cx="1897380" cy="38862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Floor</a:t>
            </a:r>
          </a:p>
        </p:txBody>
      </p:sp>
      <p:cxnSp>
        <p:nvCxnSpPr>
          <p:cNvPr id="9" name="Straight Arrow Connector 8">
            <a:extLst>
              <a:ext uri="{FF2B5EF4-FFF2-40B4-BE49-F238E27FC236}">
                <a16:creationId xmlns:a16="http://schemas.microsoft.com/office/drawing/2014/main" id="{E879332C-C76F-9C42-B588-BFEBABFA06CA}"/>
              </a:ext>
            </a:extLst>
          </p:cNvPr>
          <p:cNvCxnSpPr>
            <a:cxnSpLocks/>
          </p:cNvCxnSpPr>
          <p:nvPr/>
        </p:nvCxnSpPr>
        <p:spPr>
          <a:xfrm>
            <a:off x="3383280" y="2757992"/>
            <a:ext cx="1767840" cy="0"/>
          </a:xfrm>
          <a:prstGeom prst="straightConnector1">
            <a:avLst/>
          </a:prstGeom>
          <a:ln w="38100">
            <a:tailEnd type="triangle"/>
          </a:ln>
        </p:spPr>
        <p:style>
          <a:lnRef idx="3">
            <a:schemeClr val="accent4"/>
          </a:lnRef>
          <a:fillRef idx="0">
            <a:schemeClr val="accent4"/>
          </a:fillRef>
          <a:effectRef idx="2">
            <a:schemeClr val="accent4"/>
          </a:effectRef>
          <a:fontRef idx="minor">
            <a:schemeClr val="tx1"/>
          </a:fontRef>
        </p:style>
      </p:cxnSp>
      <p:cxnSp>
        <p:nvCxnSpPr>
          <p:cNvPr id="10" name="Straight Arrow Connector 9">
            <a:extLst>
              <a:ext uri="{FF2B5EF4-FFF2-40B4-BE49-F238E27FC236}">
                <a16:creationId xmlns:a16="http://schemas.microsoft.com/office/drawing/2014/main" id="{01E5D744-19DD-6B41-AFA8-A77FCF102D2A}"/>
              </a:ext>
            </a:extLst>
          </p:cNvPr>
          <p:cNvCxnSpPr/>
          <p:nvPr/>
        </p:nvCxnSpPr>
        <p:spPr>
          <a:xfrm>
            <a:off x="7048500" y="2735132"/>
            <a:ext cx="1767840" cy="0"/>
          </a:xfrm>
          <a:prstGeom prst="straightConnector1">
            <a:avLst/>
          </a:prstGeom>
          <a:ln w="38100">
            <a:tailEnd type="triangle"/>
          </a:ln>
        </p:spPr>
        <p:style>
          <a:lnRef idx="2">
            <a:schemeClr val="accent4"/>
          </a:lnRef>
          <a:fillRef idx="0">
            <a:schemeClr val="accent4"/>
          </a:fillRef>
          <a:effectRef idx="1">
            <a:schemeClr val="accent4"/>
          </a:effectRef>
          <a:fontRef idx="minor">
            <a:schemeClr val="tx1"/>
          </a:fontRef>
        </p:style>
      </p:cxnSp>
      <p:sp>
        <p:nvSpPr>
          <p:cNvPr id="11" name="TextBox 10">
            <a:extLst>
              <a:ext uri="{FF2B5EF4-FFF2-40B4-BE49-F238E27FC236}">
                <a16:creationId xmlns:a16="http://schemas.microsoft.com/office/drawing/2014/main" id="{56A01FE2-AAF2-5E46-BE1A-719B5C266D5D}"/>
              </a:ext>
            </a:extLst>
          </p:cNvPr>
          <p:cNvSpPr txBox="1"/>
          <p:nvPr/>
        </p:nvSpPr>
        <p:spPr>
          <a:xfrm>
            <a:off x="3664772" y="2312012"/>
            <a:ext cx="1615888" cy="369332"/>
          </a:xfrm>
          <a:prstGeom prst="rect">
            <a:avLst/>
          </a:prstGeom>
          <a:noFill/>
          <a:ln>
            <a:noFill/>
          </a:ln>
        </p:spPr>
        <p:txBody>
          <a:bodyPr wrap="square" rtlCol="0">
            <a:spAutoFit/>
          </a:bodyPr>
          <a:lstStyle/>
          <a:p>
            <a:r>
              <a:rPr lang="en-US" dirty="0"/>
              <a:t>Motor Map</a:t>
            </a:r>
          </a:p>
        </p:txBody>
      </p:sp>
      <p:sp>
        <p:nvSpPr>
          <p:cNvPr id="12" name="TextBox 11">
            <a:extLst>
              <a:ext uri="{FF2B5EF4-FFF2-40B4-BE49-F238E27FC236}">
                <a16:creationId xmlns:a16="http://schemas.microsoft.com/office/drawing/2014/main" id="{594F5D2B-83E8-A242-BDAE-8318BC68FC17}"/>
              </a:ext>
            </a:extLst>
          </p:cNvPr>
          <p:cNvSpPr txBox="1"/>
          <p:nvPr/>
        </p:nvSpPr>
        <p:spPr>
          <a:xfrm>
            <a:off x="7048500" y="2298565"/>
            <a:ext cx="2029161" cy="369332"/>
          </a:xfrm>
          <a:prstGeom prst="rect">
            <a:avLst/>
          </a:prstGeom>
          <a:noFill/>
          <a:ln>
            <a:noFill/>
          </a:ln>
        </p:spPr>
        <p:txBody>
          <a:bodyPr wrap="square" rtlCol="0">
            <a:spAutoFit/>
          </a:bodyPr>
          <a:lstStyle/>
          <a:p>
            <a:r>
              <a:rPr lang="en-US" dirty="0"/>
              <a:t>Interaction map</a:t>
            </a:r>
          </a:p>
        </p:txBody>
      </p:sp>
      <p:sp>
        <p:nvSpPr>
          <p:cNvPr id="13" name="TextBox 12">
            <a:extLst>
              <a:ext uri="{FF2B5EF4-FFF2-40B4-BE49-F238E27FC236}">
                <a16:creationId xmlns:a16="http://schemas.microsoft.com/office/drawing/2014/main" id="{73603137-846D-8941-8B41-4042E588526D}"/>
              </a:ext>
            </a:extLst>
          </p:cNvPr>
          <p:cNvSpPr txBox="1"/>
          <p:nvPr/>
        </p:nvSpPr>
        <p:spPr>
          <a:xfrm>
            <a:off x="5164791" y="5891640"/>
            <a:ext cx="2029161" cy="369332"/>
          </a:xfrm>
          <a:prstGeom prst="rect">
            <a:avLst/>
          </a:prstGeom>
          <a:noFill/>
          <a:ln>
            <a:noFill/>
          </a:ln>
        </p:spPr>
        <p:txBody>
          <a:bodyPr wrap="square" rtlCol="0">
            <a:spAutoFit/>
          </a:bodyPr>
          <a:lstStyle/>
          <a:p>
            <a:r>
              <a:rPr lang="en-US" dirty="0"/>
              <a:t>Sensory map</a:t>
            </a:r>
          </a:p>
        </p:txBody>
      </p:sp>
      <p:cxnSp>
        <p:nvCxnSpPr>
          <p:cNvPr id="18" name="Straight Connector 17">
            <a:extLst>
              <a:ext uri="{FF2B5EF4-FFF2-40B4-BE49-F238E27FC236}">
                <a16:creationId xmlns:a16="http://schemas.microsoft.com/office/drawing/2014/main" id="{C194A421-EDD6-954A-A0D1-4BBBBDDEB327}"/>
              </a:ext>
            </a:extLst>
          </p:cNvPr>
          <p:cNvCxnSpPr>
            <a:stCxn id="6" idx="2"/>
          </p:cNvCxnSpPr>
          <p:nvPr/>
        </p:nvCxnSpPr>
        <p:spPr>
          <a:xfrm>
            <a:off x="9765030" y="5226872"/>
            <a:ext cx="0" cy="474681"/>
          </a:xfrm>
          <a:prstGeom prst="line">
            <a:avLst/>
          </a:prstGeom>
          <a:ln w="38100"/>
        </p:spPr>
        <p:style>
          <a:lnRef idx="2">
            <a:schemeClr val="accent4"/>
          </a:lnRef>
          <a:fillRef idx="0">
            <a:schemeClr val="accent4"/>
          </a:fillRef>
          <a:effectRef idx="1">
            <a:schemeClr val="accent4"/>
          </a:effectRef>
          <a:fontRef idx="minor">
            <a:schemeClr val="tx1"/>
          </a:fontRef>
        </p:style>
      </p:cxnSp>
      <p:cxnSp>
        <p:nvCxnSpPr>
          <p:cNvPr id="19" name="Straight Connector 18">
            <a:extLst>
              <a:ext uri="{FF2B5EF4-FFF2-40B4-BE49-F238E27FC236}">
                <a16:creationId xmlns:a16="http://schemas.microsoft.com/office/drawing/2014/main" id="{22B34480-890E-3A43-9A36-C85EDCD35415}"/>
              </a:ext>
            </a:extLst>
          </p:cNvPr>
          <p:cNvCxnSpPr>
            <a:cxnSpLocks/>
          </p:cNvCxnSpPr>
          <p:nvPr/>
        </p:nvCxnSpPr>
        <p:spPr>
          <a:xfrm>
            <a:off x="2434590" y="5701553"/>
            <a:ext cx="7330440" cy="0"/>
          </a:xfrm>
          <a:prstGeom prst="line">
            <a:avLst/>
          </a:prstGeom>
          <a:ln w="38100"/>
        </p:spPr>
        <p:style>
          <a:lnRef idx="2">
            <a:schemeClr val="accent4"/>
          </a:lnRef>
          <a:fillRef idx="0">
            <a:schemeClr val="accent4"/>
          </a:fillRef>
          <a:effectRef idx="1">
            <a:schemeClr val="accent4"/>
          </a:effectRef>
          <a:fontRef idx="minor">
            <a:schemeClr val="tx1"/>
          </a:fontRef>
        </p:style>
      </p:cxnSp>
      <p:cxnSp>
        <p:nvCxnSpPr>
          <p:cNvPr id="24" name="Straight Arrow Connector 23">
            <a:extLst>
              <a:ext uri="{FF2B5EF4-FFF2-40B4-BE49-F238E27FC236}">
                <a16:creationId xmlns:a16="http://schemas.microsoft.com/office/drawing/2014/main" id="{6196F2BC-831D-C441-B1DB-B6EAC4C11B12}"/>
              </a:ext>
            </a:extLst>
          </p:cNvPr>
          <p:cNvCxnSpPr>
            <a:cxnSpLocks/>
            <a:endCxn id="4" idx="2"/>
          </p:cNvCxnSpPr>
          <p:nvPr/>
        </p:nvCxnSpPr>
        <p:spPr>
          <a:xfrm flipV="1">
            <a:off x="2434590" y="5226872"/>
            <a:ext cx="0" cy="474682"/>
          </a:xfrm>
          <a:prstGeom prst="straightConnector1">
            <a:avLst/>
          </a:prstGeom>
          <a:ln w="38100">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561731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9F580-B624-E64B-AC9A-0526E1C23545}"/>
              </a:ext>
            </a:extLst>
          </p:cNvPr>
          <p:cNvSpPr>
            <a:spLocks noGrp="1"/>
          </p:cNvSpPr>
          <p:nvPr>
            <p:ph type="title"/>
          </p:nvPr>
        </p:nvSpPr>
        <p:spPr/>
        <p:txBody>
          <a:bodyPr/>
          <a:lstStyle/>
          <a:p>
            <a:pPr algn="ctr"/>
            <a:r>
              <a:rPr lang="en-US" dirty="0"/>
              <a:t>Research </a:t>
            </a:r>
            <a:r>
              <a:rPr lang="en-US" dirty="0">
                <a:solidFill>
                  <a:srgbClr val="FF0000"/>
                </a:solidFill>
              </a:rPr>
              <a:t>Methodology</a:t>
            </a:r>
          </a:p>
        </p:txBody>
      </p:sp>
      <p:graphicFrame>
        <p:nvGraphicFramePr>
          <p:cNvPr id="4" name="Table 3">
            <a:extLst>
              <a:ext uri="{FF2B5EF4-FFF2-40B4-BE49-F238E27FC236}">
                <a16:creationId xmlns:a16="http://schemas.microsoft.com/office/drawing/2014/main" id="{8F6AF014-2232-AA47-84F7-7E059722E4DB}"/>
              </a:ext>
            </a:extLst>
          </p:cNvPr>
          <p:cNvGraphicFramePr>
            <a:graphicFrameLocks noGrp="1"/>
          </p:cNvGraphicFramePr>
          <p:nvPr>
            <p:extLst>
              <p:ext uri="{D42A27DB-BD31-4B8C-83A1-F6EECF244321}">
                <p14:modId xmlns:p14="http://schemas.microsoft.com/office/powerpoint/2010/main" val="706948268"/>
              </p:ext>
            </p:extLst>
          </p:nvPr>
        </p:nvGraphicFramePr>
        <p:xfrm>
          <a:off x="236973" y="2142878"/>
          <a:ext cx="2147957" cy="3547536"/>
        </p:xfrm>
        <a:graphic>
          <a:graphicData uri="http://schemas.openxmlformats.org/drawingml/2006/table">
            <a:tbl>
              <a:tblPr firstRow="1" bandRow="1">
                <a:tableStyleId>{10A1B5D5-9B99-4C35-A422-299274C87663}</a:tableStyleId>
              </a:tblPr>
              <a:tblGrid>
                <a:gridCol w="2147957">
                  <a:extLst>
                    <a:ext uri="{9D8B030D-6E8A-4147-A177-3AD203B41FA5}">
                      <a16:colId xmlns:a16="http://schemas.microsoft.com/office/drawing/2014/main" val="1639118352"/>
                    </a:ext>
                  </a:extLst>
                </a:gridCol>
              </a:tblGrid>
              <a:tr h="886884">
                <a:tc>
                  <a:txBody>
                    <a:bodyPr/>
                    <a:lstStyle/>
                    <a:p>
                      <a:pPr algn="ctr"/>
                      <a:r>
                        <a:rPr lang="en-US" sz="2400" dirty="0"/>
                        <a:t>CONDITIONS</a:t>
                      </a:r>
                    </a:p>
                  </a:txBody>
                  <a:tcPr anchor="ctr"/>
                </a:tc>
                <a:extLst>
                  <a:ext uri="{0D108BD9-81ED-4DB2-BD59-A6C34878D82A}">
                    <a16:rowId xmlns:a16="http://schemas.microsoft.com/office/drawing/2014/main" val="1727270609"/>
                  </a:ext>
                </a:extLst>
              </a:tr>
              <a:tr h="886884">
                <a:tc>
                  <a:txBody>
                    <a:bodyPr/>
                    <a:lstStyle/>
                    <a:p>
                      <a:pPr algn="ctr"/>
                      <a:r>
                        <a:rPr lang="en-US" dirty="0"/>
                        <a:t>No Noise</a:t>
                      </a:r>
                    </a:p>
                  </a:txBody>
                  <a:tcPr/>
                </a:tc>
                <a:extLst>
                  <a:ext uri="{0D108BD9-81ED-4DB2-BD59-A6C34878D82A}">
                    <a16:rowId xmlns:a16="http://schemas.microsoft.com/office/drawing/2014/main" val="2997605556"/>
                  </a:ext>
                </a:extLst>
              </a:tr>
              <a:tr h="886884">
                <a:tc>
                  <a:txBody>
                    <a:bodyPr/>
                    <a:lstStyle/>
                    <a:p>
                      <a:pPr algn="ctr"/>
                      <a:r>
                        <a:rPr lang="en-US" dirty="0"/>
                        <a:t>Noise to Neural Network parameters</a:t>
                      </a:r>
                    </a:p>
                  </a:txBody>
                  <a:tcPr/>
                </a:tc>
                <a:extLst>
                  <a:ext uri="{0D108BD9-81ED-4DB2-BD59-A6C34878D82A}">
                    <a16:rowId xmlns:a16="http://schemas.microsoft.com/office/drawing/2014/main" val="1924474785"/>
                  </a:ext>
                </a:extLst>
              </a:tr>
              <a:tr h="886884">
                <a:tc>
                  <a:txBody>
                    <a:bodyPr/>
                    <a:lstStyle/>
                    <a:p>
                      <a:pPr algn="ctr"/>
                      <a:r>
                        <a:rPr lang="en-US" dirty="0"/>
                        <a:t>Noise to Omega</a:t>
                      </a:r>
                    </a:p>
                  </a:txBody>
                  <a:tcPr/>
                </a:tc>
                <a:extLst>
                  <a:ext uri="{0D108BD9-81ED-4DB2-BD59-A6C34878D82A}">
                    <a16:rowId xmlns:a16="http://schemas.microsoft.com/office/drawing/2014/main" val="722745318"/>
                  </a:ext>
                </a:extLst>
              </a:tr>
            </a:tbl>
          </a:graphicData>
        </a:graphic>
      </p:graphicFrame>
    </p:spTree>
    <p:extLst>
      <p:ext uri="{BB962C8B-B14F-4D97-AF65-F5344CB8AC3E}">
        <p14:creationId xmlns:p14="http://schemas.microsoft.com/office/powerpoint/2010/main" val="745039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9F580-B624-E64B-AC9A-0526E1C23545}"/>
              </a:ext>
            </a:extLst>
          </p:cNvPr>
          <p:cNvSpPr>
            <a:spLocks noGrp="1"/>
          </p:cNvSpPr>
          <p:nvPr>
            <p:ph type="title"/>
          </p:nvPr>
        </p:nvSpPr>
        <p:spPr/>
        <p:txBody>
          <a:bodyPr/>
          <a:lstStyle/>
          <a:p>
            <a:pPr algn="ctr"/>
            <a:r>
              <a:rPr lang="en-US" dirty="0"/>
              <a:t>Research </a:t>
            </a:r>
            <a:r>
              <a:rPr lang="en-US" dirty="0">
                <a:solidFill>
                  <a:srgbClr val="FF0000"/>
                </a:solidFill>
              </a:rPr>
              <a:t>Methodology</a:t>
            </a:r>
          </a:p>
        </p:txBody>
      </p:sp>
      <p:graphicFrame>
        <p:nvGraphicFramePr>
          <p:cNvPr id="4" name="Table 3">
            <a:extLst>
              <a:ext uri="{FF2B5EF4-FFF2-40B4-BE49-F238E27FC236}">
                <a16:creationId xmlns:a16="http://schemas.microsoft.com/office/drawing/2014/main" id="{8F6AF014-2232-AA47-84F7-7E059722E4DB}"/>
              </a:ext>
            </a:extLst>
          </p:cNvPr>
          <p:cNvGraphicFramePr>
            <a:graphicFrameLocks noGrp="1"/>
          </p:cNvGraphicFramePr>
          <p:nvPr>
            <p:extLst/>
          </p:nvPr>
        </p:nvGraphicFramePr>
        <p:xfrm>
          <a:off x="236973" y="2142878"/>
          <a:ext cx="2147957" cy="3547536"/>
        </p:xfrm>
        <a:graphic>
          <a:graphicData uri="http://schemas.openxmlformats.org/drawingml/2006/table">
            <a:tbl>
              <a:tblPr firstRow="1" bandRow="1">
                <a:tableStyleId>{10A1B5D5-9B99-4C35-A422-299274C87663}</a:tableStyleId>
              </a:tblPr>
              <a:tblGrid>
                <a:gridCol w="2147957">
                  <a:extLst>
                    <a:ext uri="{9D8B030D-6E8A-4147-A177-3AD203B41FA5}">
                      <a16:colId xmlns:a16="http://schemas.microsoft.com/office/drawing/2014/main" val="1639118352"/>
                    </a:ext>
                  </a:extLst>
                </a:gridCol>
              </a:tblGrid>
              <a:tr h="886884">
                <a:tc>
                  <a:txBody>
                    <a:bodyPr/>
                    <a:lstStyle/>
                    <a:p>
                      <a:pPr algn="ctr"/>
                      <a:r>
                        <a:rPr lang="en-US" sz="2400" dirty="0"/>
                        <a:t>CONDITIONS</a:t>
                      </a:r>
                    </a:p>
                  </a:txBody>
                  <a:tcPr anchor="ctr"/>
                </a:tc>
                <a:extLst>
                  <a:ext uri="{0D108BD9-81ED-4DB2-BD59-A6C34878D82A}">
                    <a16:rowId xmlns:a16="http://schemas.microsoft.com/office/drawing/2014/main" val="1727270609"/>
                  </a:ext>
                </a:extLst>
              </a:tr>
              <a:tr h="886884">
                <a:tc>
                  <a:txBody>
                    <a:bodyPr/>
                    <a:lstStyle/>
                    <a:p>
                      <a:pPr algn="ctr"/>
                      <a:r>
                        <a:rPr lang="en-US" dirty="0"/>
                        <a:t>No Noise</a:t>
                      </a:r>
                    </a:p>
                  </a:txBody>
                  <a:tcPr/>
                </a:tc>
                <a:extLst>
                  <a:ext uri="{0D108BD9-81ED-4DB2-BD59-A6C34878D82A}">
                    <a16:rowId xmlns:a16="http://schemas.microsoft.com/office/drawing/2014/main" val="2997605556"/>
                  </a:ext>
                </a:extLst>
              </a:tr>
              <a:tr h="886884">
                <a:tc>
                  <a:txBody>
                    <a:bodyPr/>
                    <a:lstStyle/>
                    <a:p>
                      <a:pPr algn="ctr"/>
                      <a:r>
                        <a:rPr lang="en-US" dirty="0"/>
                        <a:t>Noise to Neural Network parameters</a:t>
                      </a:r>
                    </a:p>
                  </a:txBody>
                  <a:tcPr/>
                </a:tc>
                <a:extLst>
                  <a:ext uri="{0D108BD9-81ED-4DB2-BD59-A6C34878D82A}">
                    <a16:rowId xmlns:a16="http://schemas.microsoft.com/office/drawing/2014/main" val="1924474785"/>
                  </a:ext>
                </a:extLst>
              </a:tr>
              <a:tr h="886884">
                <a:tc>
                  <a:txBody>
                    <a:bodyPr/>
                    <a:lstStyle/>
                    <a:p>
                      <a:pPr algn="ctr"/>
                      <a:r>
                        <a:rPr lang="en-US" dirty="0"/>
                        <a:t>Noise to Omega</a:t>
                      </a:r>
                    </a:p>
                  </a:txBody>
                  <a:tcPr/>
                </a:tc>
                <a:extLst>
                  <a:ext uri="{0D108BD9-81ED-4DB2-BD59-A6C34878D82A}">
                    <a16:rowId xmlns:a16="http://schemas.microsoft.com/office/drawing/2014/main" val="722745318"/>
                  </a:ext>
                </a:extLst>
              </a:tr>
            </a:tbl>
          </a:graphicData>
        </a:graphic>
      </p:graphicFrame>
      <p:graphicFrame>
        <p:nvGraphicFramePr>
          <p:cNvPr id="13" name="Table 12">
            <a:extLst>
              <a:ext uri="{FF2B5EF4-FFF2-40B4-BE49-F238E27FC236}">
                <a16:creationId xmlns:a16="http://schemas.microsoft.com/office/drawing/2014/main" id="{9B4A5829-F5DD-FA47-A994-41C60753C658}"/>
              </a:ext>
            </a:extLst>
          </p:cNvPr>
          <p:cNvGraphicFramePr>
            <a:graphicFrameLocks noGrp="1"/>
          </p:cNvGraphicFramePr>
          <p:nvPr>
            <p:extLst/>
          </p:nvPr>
        </p:nvGraphicFramePr>
        <p:xfrm>
          <a:off x="2703038" y="2830373"/>
          <a:ext cx="1483323" cy="2172546"/>
        </p:xfrm>
        <a:graphic>
          <a:graphicData uri="http://schemas.openxmlformats.org/drawingml/2006/table">
            <a:tbl>
              <a:tblPr firstRow="1" bandRow="1">
                <a:tableStyleId>{F5AB1C69-6EDB-4FF4-983F-18BD219EF322}</a:tableStyleId>
              </a:tblPr>
              <a:tblGrid>
                <a:gridCol w="1483323">
                  <a:extLst>
                    <a:ext uri="{9D8B030D-6E8A-4147-A177-3AD203B41FA5}">
                      <a16:colId xmlns:a16="http://schemas.microsoft.com/office/drawing/2014/main" val="2353882286"/>
                    </a:ext>
                  </a:extLst>
                </a:gridCol>
              </a:tblGrid>
              <a:tr h="1086273">
                <a:tc>
                  <a:txBody>
                    <a:bodyPr/>
                    <a:lstStyle/>
                    <a:p>
                      <a:pPr algn="ctr"/>
                      <a:r>
                        <a:rPr lang="en-US" sz="2400" dirty="0"/>
                        <a:t>Optimizer</a:t>
                      </a:r>
                    </a:p>
                  </a:txBody>
                  <a:tcPr anchor="ctr"/>
                </a:tc>
                <a:extLst>
                  <a:ext uri="{0D108BD9-81ED-4DB2-BD59-A6C34878D82A}">
                    <a16:rowId xmlns:a16="http://schemas.microsoft.com/office/drawing/2014/main" val="4039922257"/>
                  </a:ext>
                </a:extLst>
              </a:tr>
              <a:tr h="1086273">
                <a:tc>
                  <a:txBody>
                    <a:bodyPr/>
                    <a:lstStyle/>
                    <a:p>
                      <a:pPr algn="ctr"/>
                      <a:r>
                        <a:rPr lang="en-US" dirty="0"/>
                        <a:t>Evolutionary</a:t>
                      </a:r>
                    </a:p>
                    <a:p>
                      <a:pPr algn="ctr"/>
                      <a:r>
                        <a:rPr lang="en-US" dirty="0"/>
                        <a:t>Algorithm</a:t>
                      </a:r>
                    </a:p>
                  </a:txBody>
                  <a:tcPr/>
                </a:tc>
                <a:extLst>
                  <a:ext uri="{0D108BD9-81ED-4DB2-BD59-A6C34878D82A}">
                    <a16:rowId xmlns:a16="http://schemas.microsoft.com/office/drawing/2014/main" val="705336686"/>
                  </a:ext>
                </a:extLst>
              </a:tr>
            </a:tbl>
          </a:graphicData>
        </a:graphic>
      </p:graphicFrame>
      <p:cxnSp>
        <p:nvCxnSpPr>
          <p:cNvPr id="6" name="Straight Arrow Connector 5">
            <a:extLst>
              <a:ext uri="{FF2B5EF4-FFF2-40B4-BE49-F238E27FC236}">
                <a16:creationId xmlns:a16="http://schemas.microsoft.com/office/drawing/2014/main" id="{28120CDA-1576-8243-8908-E595F9738F96}"/>
              </a:ext>
            </a:extLst>
          </p:cNvPr>
          <p:cNvCxnSpPr>
            <a:cxnSpLocks/>
          </p:cNvCxnSpPr>
          <p:nvPr/>
        </p:nvCxnSpPr>
        <p:spPr>
          <a:xfrm>
            <a:off x="2161819" y="4248090"/>
            <a:ext cx="799055" cy="32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DA90F83-F08F-9348-B732-99C4854E795C}"/>
              </a:ext>
            </a:extLst>
          </p:cNvPr>
          <p:cNvCxnSpPr>
            <a:cxnSpLocks/>
          </p:cNvCxnSpPr>
          <p:nvPr/>
        </p:nvCxnSpPr>
        <p:spPr>
          <a:xfrm>
            <a:off x="2034853" y="3251201"/>
            <a:ext cx="817183" cy="8603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5316C04-73E8-874D-BE7A-BDE72A5250F1}"/>
              </a:ext>
            </a:extLst>
          </p:cNvPr>
          <p:cNvCxnSpPr>
            <a:cxnSpLocks/>
          </p:cNvCxnSpPr>
          <p:nvPr/>
        </p:nvCxnSpPr>
        <p:spPr>
          <a:xfrm flipV="1">
            <a:off x="2369841" y="4508996"/>
            <a:ext cx="578649" cy="569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9517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83CF2-59A3-834B-9475-244D048A9103}"/>
              </a:ext>
            </a:extLst>
          </p:cNvPr>
          <p:cNvSpPr>
            <a:spLocks noGrp="1"/>
          </p:cNvSpPr>
          <p:nvPr>
            <p:ph type="title"/>
          </p:nvPr>
        </p:nvSpPr>
        <p:spPr/>
        <p:txBody>
          <a:bodyPr/>
          <a:lstStyle/>
          <a:p>
            <a:pPr algn="ctr"/>
            <a:r>
              <a:rPr lang="en-US" dirty="0">
                <a:solidFill>
                  <a:srgbClr val="FF0000"/>
                </a:solidFill>
              </a:rPr>
              <a:t>Evolutionary</a:t>
            </a:r>
            <a:r>
              <a:rPr lang="en-US" dirty="0"/>
              <a:t> Algorithm </a:t>
            </a:r>
          </a:p>
        </p:txBody>
      </p:sp>
      <p:grpSp>
        <p:nvGrpSpPr>
          <p:cNvPr id="80" name="Group 79">
            <a:extLst>
              <a:ext uri="{FF2B5EF4-FFF2-40B4-BE49-F238E27FC236}">
                <a16:creationId xmlns:a16="http://schemas.microsoft.com/office/drawing/2014/main" id="{DA0D6721-DA46-B549-870E-0E2D3A19A508}"/>
              </a:ext>
            </a:extLst>
          </p:cNvPr>
          <p:cNvGrpSpPr/>
          <p:nvPr/>
        </p:nvGrpSpPr>
        <p:grpSpPr>
          <a:xfrm>
            <a:off x="7666028" y="1060781"/>
            <a:ext cx="2447212" cy="3470385"/>
            <a:chOff x="8980643" y="1950497"/>
            <a:chExt cx="2860298" cy="4056182"/>
          </a:xfrm>
        </p:grpSpPr>
        <p:pic>
          <p:nvPicPr>
            <p:cNvPr id="64" name="Picture 63">
              <a:extLst>
                <a:ext uri="{FF2B5EF4-FFF2-40B4-BE49-F238E27FC236}">
                  <a16:creationId xmlns:a16="http://schemas.microsoft.com/office/drawing/2014/main" id="{FBDDD9E7-292B-BA4B-937C-3657E4B3FDE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77" b="87094" l="58282" r="95365"/>
                      </a14:imgEffect>
                      <a14:imgEffect>
                        <a14:brightnessContrast contrast="40000"/>
                      </a14:imgEffect>
                    </a14:imgLayer>
                  </a14:imgProps>
                </a:ext>
              </a:extLst>
            </a:blip>
            <a:srcRect l="53646" b="3228"/>
            <a:stretch/>
          </p:blipFill>
          <p:spPr>
            <a:xfrm flipH="1">
              <a:off x="8980643" y="1950498"/>
              <a:ext cx="1693334" cy="3299413"/>
            </a:xfrm>
            <a:prstGeom prst="rect">
              <a:avLst/>
            </a:prstGeom>
          </p:spPr>
        </p:pic>
        <p:pic>
          <p:nvPicPr>
            <p:cNvPr id="65" name="Picture 64">
              <a:extLst>
                <a:ext uri="{FF2B5EF4-FFF2-40B4-BE49-F238E27FC236}">
                  <a16:creationId xmlns:a16="http://schemas.microsoft.com/office/drawing/2014/main" id="{FB06AC87-36A3-E242-919B-01114E2611B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77" b="87094" l="58282" r="95365"/>
                      </a14:imgEffect>
                      <a14:imgEffect>
                        <a14:brightnessContrast contrast="40000"/>
                      </a14:imgEffect>
                    </a14:imgLayer>
                  </a14:imgProps>
                </a:ext>
              </a:extLst>
            </a:blip>
            <a:srcRect l="53646" b="3228"/>
            <a:stretch/>
          </p:blipFill>
          <p:spPr>
            <a:xfrm flipH="1">
              <a:off x="8980643" y="2707266"/>
              <a:ext cx="1693334" cy="3299413"/>
            </a:xfrm>
            <a:prstGeom prst="rect">
              <a:avLst/>
            </a:prstGeom>
          </p:spPr>
        </p:pic>
        <p:pic>
          <p:nvPicPr>
            <p:cNvPr id="66" name="Picture 65">
              <a:extLst>
                <a:ext uri="{FF2B5EF4-FFF2-40B4-BE49-F238E27FC236}">
                  <a16:creationId xmlns:a16="http://schemas.microsoft.com/office/drawing/2014/main" id="{B10D3A2F-115B-DC45-842B-7890993BAB0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77" b="87094" l="58282" r="95365"/>
                      </a14:imgEffect>
                      <a14:imgEffect>
                        <a14:brightnessContrast contrast="40000"/>
                      </a14:imgEffect>
                    </a14:imgLayer>
                  </a14:imgProps>
                </a:ext>
              </a:extLst>
            </a:blip>
            <a:srcRect l="53646" b="3228"/>
            <a:stretch/>
          </p:blipFill>
          <p:spPr>
            <a:xfrm flipH="1">
              <a:off x="10147606" y="1950497"/>
              <a:ext cx="1693334" cy="3299413"/>
            </a:xfrm>
            <a:prstGeom prst="rect">
              <a:avLst/>
            </a:prstGeom>
          </p:spPr>
        </p:pic>
        <p:pic>
          <p:nvPicPr>
            <p:cNvPr id="67" name="Picture 66">
              <a:extLst>
                <a:ext uri="{FF2B5EF4-FFF2-40B4-BE49-F238E27FC236}">
                  <a16:creationId xmlns:a16="http://schemas.microsoft.com/office/drawing/2014/main" id="{7E6896BB-B074-D243-94F8-8B176C56C84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77" b="87094" l="58282" r="95365"/>
                      </a14:imgEffect>
                      <a14:imgEffect>
                        <a14:brightnessContrast contrast="40000"/>
                      </a14:imgEffect>
                    </a14:imgLayer>
                  </a14:imgProps>
                </a:ext>
              </a:extLst>
            </a:blip>
            <a:srcRect l="53646" b="3228"/>
            <a:stretch/>
          </p:blipFill>
          <p:spPr>
            <a:xfrm flipH="1">
              <a:off x="10147606" y="2631066"/>
              <a:ext cx="1693335" cy="3299413"/>
            </a:xfrm>
            <a:prstGeom prst="rect">
              <a:avLst/>
            </a:prstGeom>
          </p:spPr>
        </p:pic>
      </p:grpSp>
      <p:grpSp>
        <p:nvGrpSpPr>
          <p:cNvPr id="81" name="Group 80">
            <a:extLst>
              <a:ext uri="{FF2B5EF4-FFF2-40B4-BE49-F238E27FC236}">
                <a16:creationId xmlns:a16="http://schemas.microsoft.com/office/drawing/2014/main" id="{048FF356-04A0-9249-9D92-76D6464E8131}"/>
              </a:ext>
            </a:extLst>
          </p:cNvPr>
          <p:cNvGrpSpPr/>
          <p:nvPr/>
        </p:nvGrpSpPr>
        <p:grpSpPr>
          <a:xfrm>
            <a:off x="-52611" y="1151358"/>
            <a:ext cx="2661038" cy="3227347"/>
            <a:chOff x="81054" y="891186"/>
            <a:chExt cx="2947023" cy="3574194"/>
          </a:xfrm>
        </p:grpSpPr>
        <p:pic>
          <p:nvPicPr>
            <p:cNvPr id="68" name="Picture 67">
              <a:extLst>
                <a:ext uri="{FF2B5EF4-FFF2-40B4-BE49-F238E27FC236}">
                  <a16:creationId xmlns:a16="http://schemas.microsoft.com/office/drawing/2014/main" id="{791E6270-8706-6145-89E5-3AB53BC03183}"/>
                </a:ext>
              </a:extLst>
            </p:cNvPr>
            <p:cNvPicPr>
              <a:picLocks noChangeAspect="1"/>
            </p:cNvPicPr>
            <p:nvPr/>
          </p:nvPicPr>
          <p:blipFill rotWithShape="1">
            <a:blip r:embed="rId5">
              <a:extLst>
                <a:ext uri="{BEBA8EAE-BF5A-486C-A8C5-ECC9F3942E4B}">
                  <a14:imgProps xmlns:a14="http://schemas.microsoft.com/office/drawing/2010/main">
                    <a14:imgLayer>
                      <a14:imgEffect>
                        <a14:backgroundRemoval t="36000" b="99200" l="8667" r="44667"/>
                      </a14:imgEffect>
                      <a14:imgEffect>
                        <a14:sharpenSoften amount="50000"/>
                      </a14:imgEffect>
                      <a14:imgEffect>
                        <a14:colorTemperature colorTemp="7200"/>
                      </a14:imgEffect>
                      <a14:imgEffect>
                        <a14:brightnessContrast contrast="20000"/>
                      </a14:imgEffect>
                    </a14:imgLayer>
                  </a14:imgProps>
                </a:ext>
              </a:extLst>
            </a:blip>
            <a:srcRect l="4667" t="29200" r="54444" b="2533"/>
            <a:stretch/>
          </p:blipFill>
          <p:spPr>
            <a:xfrm flipH="1">
              <a:off x="238601" y="891186"/>
              <a:ext cx="1755385" cy="2516149"/>
            </a:xfrm>
            <a:prstGeom prst="rect">
              <a:avLst/>
            </a:prstGeom>
          </p:spPr>
        </p:pic>
        <p:pic>
          <p:nvPicPr>
            <p:cNvPr id="69" name="Picture 68">
              <a:extLst>
                <a:ext uri="{FF2B5EF4-FFF2-40B4-BE49-F238E27FC236}">
                  <a16:creationId xmlns:a16="http://schemas.microsoft.com/office/drawing/2014/main" id="{A055BEF1-826C-A94F-9D4B-271F08EFB663}"/>
                </a:ext>
              </a:extLst>
            </p:cNvPr>
            <p:cNvPicPr>
              <a:picLocks noChangeAspect="1"/>
            </p:cNvPicPr>
            <p:nvPr/>
          </p:nvPicPr>
          <p:blipFill rotWithShape="1">
            <a:blip r:embed="rId5">
              <a:extLst>
                <a:ext uri="{BEBA8EAE-BF5A-486C-A8C5-ECC9F3942E4B}">
                  <a14:imgProps xmlns:a14="http://schemas.microsoft.com/office/drawing/2010/main">
                    <a14:imgLayer>
                      <a14:imgEffect>
                        <a14:backgroundRemoval t="36000" b="99200" l="8667" r="44667"/>
                      </a14:imgEffect>
                      <a14:imgEffect>
                        <a14:sharpenSoften amount="50000"/>
                      </a14:imgEffect>
                      <a14:imgEffect>
                        <a14:colorTemperature colorTemp="7200"/>
                      </a14:imgEffect>
                      <a14:imgEffect>
                        <a14:brightnessContrast contrast="20000"/>
                      </a14:imgEffect>
                    </a14:imgLayer>
                  </a14:imgProps>
                </a:ext>
              </a:extLst>
            </a:blip>
            <a:srcRect l="4667" t="29200" r="54444" b="2533"/>
            <a:stretch/>
          </p:blipFill>
          <p:spPr>
            <a:xfrm flipH="1">
              <a:off x="81054" y="1557600"/>
              <a:ext cx="1755385" cy="2516149"/>
            </a:xfrm>
            <a:prstGeom prst="rect">
              <a:avLst/>
            </a:prstGeom>
          </p:spPr>
        </p:pic>
        <p:pic>
          <p:nvPicPr>
            <p:cNvPr id="70" name="Picture 69">
              <a:extLst>
                <a:ext uri="{FF2B5EF4-FFF2-40B4-BE49-F238E27FC236}">
                  <a16:creationId xmlns:a16="http://schemas.microsoft.com/office/drawing/2014/main" id="{2E8E6EB4-B03C-DF46-860C-535853BB121A}"/>
                </a:ext>
              </a:extLst>
            </p:cNvPr>
            <p:cNvPicPr>
              <a:picLocks noChangeAspect="1"/>
            </p:cNvPicPr>
            <p:nvPr/>
          </p:nvPicPr>
          <p:blipFill rotWithShape="1">
            <a:blip r:embed="rId5">
              <a:extLst>
                <a:ext uri="{BEBA8EAE-BF5A-486C-A8C5-ECC9F3942E4B}">
                  <a14:imgProps xmlns:a14="http://schemas.microsoft.com/office/drawing/2010/main">
                    <a14:imgLayer>
                      <a14:imgEffect>
                        <a14:backgroundRemoval t="36000" b="99200" l="8667" r="44667"/>
                      </a14:imgEffect>
                      <a14:imgEffect>
                        <a14:sharpenSoften amount="50000"/>
                      </a14:imgEffect>
                      <a14:imgEffect>
                        <a14:colorTemperature colorTemp="7200"/>
                      </a14:imgEffect>
                      <a14:imgEffect>
                        <a14:brightnessContrast contrast="20000"/>
                      </a14:imgEffect>
                    </a14:imgLayer>
                  </a14:imgProps>
                </a:ext>
              </a:extLst>
            </a:blip>
            <a:srcRect l="4667" t="29200" r="54444" b="2533"/>
            <a:stretch/>
          </p:blipFill>
          <p:spPr>
            <a:xfrm flipH="1">
              <a:off x="1272692" y="1027906"/>
              <a:ext cx="1755385" cy="2516149"/>
            </a:xfrm>
            <a:prstGeom prst="rect">
              <a:avLst/>
            </a:prstGeom>
          </p:spPr>
        </p:pic>
        <p:pic>
          <p:nvPicPr>
            <p:cNvPr id="73" name="Picture 72">
              <a:extLst>
                <a:ext uri="{FF2B5EF4-FFF2-40B4-BE49-F238E27FC236}">
                  <a16:creationId xmlns:a16="http://schemas.microsoft.com/office/drawing/2014/main" id="{A2F2C3DA-6E98-7D46-A55B-C5EA58F342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77" b="87094" l="58282" r="95365"/>
                      </a14:imgEffect>
                      <a14:imgEffect>
                        <a14:brightnessContrast contrast="40000"/>
                      </a14:imgEffect>
                    </a14:imgLayer>
                  </a14:imgProps>
                </a:ext>
              </a:extLst>
            </a:blip>
            <a:srcRect l="53646" b="3228"/>
            <a:stretch/>
          </p:blipFill>
          <p:spPr>
            <a:xfrm flipH="1">
              <a:off x="989772" y="1165967"/>
              <a:ext cx="1693334" cy="3299413"/>
            </a:xfrm>
            <a:prstGeom prst="rect">
              <a:avLst/>
            </a:prstGeom>
          </p:spPr>
        </p:pic>
      </p:grpSp>
      <p:pic>
        <p:nvPicPr>
          <p:cNvPr id="88" name="Picture 87">
            <a:extLst>
              <a:ext uri="{FF2B5EF4-FFF2-40B4-BE49-F238E27FC236}">
                <a16:creationId xmlns:a16="http://schemas.microsoft.com/office/drawing/2014/main" id="{F8DBE82C-D92C-B944-806E-CD86CEC4ABED}"/>
              </a:ext>
            </a:extLst>
          </p:cNvPr>
          <p:cNvPicPr>
            <a:picLocks noChangeAspect="1"/>
          </p:cNvPicPr>
          <p:nvPr/>
        </p:nvPicPr>
        <p:blipFill>
          <a:blip r:embed="rId6">
            <a:duotone>
              <a:schemeClr val="accent6">
                <a:shade val="45000"/>
                <a:satMod val="135000"/>
              </a:schemeClr>
              <a:prstClr val="white"/>
            </a:duotone>
          </a:blip>
          <a:stretch>
            <a:fillRect/>
          </a:stretch>
        </p:blipFill>
        <p:spPr>
          <a:xfrm flipV="1">
            <a:off x="911390" y="4031929"/>
            <a:ext cx="744777" cy="958601"/>
          </a:xfrm>
          <a:prstGeom prst="rect">
            <a:avLst/>
          </a:prstGeom>
        </p:spPr>
      </p:pic>
      <p:pic>
        <p:nvPicPr>
          <p:cNvPr id="90" name="Picture 89">
            <a:extLst>
              <a:ext uri="{FF2B5EF4-FFF2-40B4-BE49-F238E27FC236}">
                <a16:creationId xmlns:a16="http://schemas.microsoft.com/office/drawing/2014/main" id="{62C2D5D2-3F6E-9042-B972-8084C4C4D93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77" b="87094" l="58282" r="95365"/>
                    </a14:imgEffect>
                    <a14:imgEffect>
                      <a14:brightnessContrast contrast="40000"/>
                    </a14:imgEffect>
                  </a14:imgLayer>
                </a14:imgProps>
              </a:ext>
            </a:extLst>
          </a:blip>
          <a:srcRect l="53646" b="3228"/>
          <a:stretch/>
        </p:blipFill>
        <p:spPr>
          <a:xfrm>
            <a:off x="3272257" y="3657766"/>
            <a:ext cx="1492034" cy="2979231"/>
          </a:xfrm>
          <a:prstGeom prst="rect">
            <a:avLst/>
          </a:prstGeom>
        </p:spPr>
      </p:pic>
      <p:pic>
        <p:nvPicPr>
          <p:cNvPr id="91" name="Picture 90">
            <a:extLst>
              <a:ext uri="{FF2B5EF4-FFF2-40B4-BE49-F238E27FC236}">
                <a16:creationId xmlns:a16="http://schemas.microsoft.com/office/drawing/2014/main" id="{7B9150D8-149C-9F4B-912E-7EC16C8A80B6}"/>
              </a:ext>
            </a:extLst>
          </p:cNvPr>
          <p:cNvPicPr>
            <a:picLocks noChangeAspect="1"/>
          </p:cNvPicPr>
          <p:nvPr/>
        </p:nvPicPr>
        <p:blipFill rotWithShape="1">
          <a:blip r:embed="rId5">
            <a:extLst>
              <a:ext uri="{BEBA8EAE-BF5A-486C-A8C5-ECC9F3942E4B}">
                <a14:imgProps xmlns:a14="http://schemas.microsoft.com/office/drawing/2010/main">
                  <a14:imgLayer>
                    <a14:imgEffect>
                      <a14:backgroundRemoval t="36000" b="99200" l="8667" r="44667"/>
                    </a14:imgEffect>
                    <a14:imgEffect>
                      <a14:sharpenSoften amount="50000"/>
                    </a14:imgEffect>
                    <a14:imgEffect>
                      <a14:colorTemperature colorTemp="7200"/>
                    </a14:imgEffect>
                    <a14:imgEffect>
                      <a14:brightnessContrast contrast="20000"/>
                    </a14:imgEffect>
                  </a14:imgLayer>
                </a14:imgProps>
              </a:ext>
            </a:extLst>
          </a:blip>
          <a:srcRect l="4667" t="29200" r="54444" b="2533"/>
          <a:stretch/>
        </p:blipFill>
        <p:spPr>
          <a:xfrm flipH="1">
            <a:off x="1739501" y="4012758"/>
            <a:ext cx="1585039" cy="2271977"/>
          </a:xfrm>
          <a:prstGeom prst="rect">
            <a:avLst/>
          </a:prstGeom>
        </p:spPr>
      </p:pic>
      <p:sp>
        <p:nvSpPr>
          <p:cNvPr id="92" name="TextBox 91">
            <a:extLst>
              <a:ext uri="{FF2B5EF4-FFF2-40B4-BE49-F238E27FC236}">
                <a16:creationId xmlns:a16="http://schemas.microsoft.com/office/drawing/2014/main" id="{F9FC5EB8-E247-F84B-B798-9318A904C578}"/>
              </a:ext>
            </a:extLst>
          </p:cNvPr>
          <p:cNvSpPr txBox="1"/>
          <p:nvPr/>
        </p:nvSpPr>
        <p:spPr>
          <a:xfrm>
            <a:off x="3019109" y="5366255"/>
            <a:ext cx="685612" cy="369332"/>
          </a:xfrm>
          <a:prstGeom prst="rect">
            <a:avLst/>
          </a:prstGeom>
          <a:noFill/>
        </p:spPr>
        <p:txBody>
          <a:bodyPr wrap="square" rtlCol="0">
            <a:spAutoFit/>
          </a:bodyPr>
          <a:lstStyle/>
          <a:p>
            <a:r>
              <a:rPr lang="en-US" dirty="0">
                <a:solidFill>
                  <a:srgbClr val="FF0000"/>
                </a:solidFill>
              </a:rPr>
              <a:t>V/S</a:t>
            </a:r>
          </a:p>
        </p:txBody>
      </p:sp>
      <p:pic>
        <p:nvPicPr>
          <p:cNvPr id="93" name="Picture 92">
            <a:extLst>
              <a:ext uri="{FF2B5EF4-FFF2-40B4-BE49-F238E27FC236}">
                <a16:creationId xmlns:a16="http://schemas.microsoft.com/office/drawing/2014/main" id="{8E0221DA-AFAD-A241-B3BE-1A6DF6A1F47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77" b="87094" l="58282" r="95365"/>
                    </a14:imgEffect>
                    <a14:imgEffect>
                      <a14:brightnessContrast contrast="40000"/>
                    </a14:imgEffect>
                  </a14:imgLayer>
                </a14:imgProps>
              </a:ext>
            </a:extLst>
          </a:blip>
          <a:srcRect l="53646" b="3228"/>
          <a:stretch/>
        </p:blipFill>
        <p:spPr>
          <a:xfrm flipH="1">
            <a:off x="10427431" y="3735926"/>
            <a:ext cx="1448783" cy="2822909"/>
          </a:xfrm>
          <a:prstGeom prst="rect">
            <a:avLst/>
          </a:prstGeom>
        </p:spPr>
      </p:pic>
      <p:pic>
        <p:nvPicPr>
          <p:cNvPr id="95" name="Picture 94">
            <a:extLst>
              <a:ext uri="{FF2B5EF4-FFF2-40B4-BE49-F238E27FC236}">
                <a16:creationId xmlns:a16="http://schemas.microsoft.com/office/drawing/2014/main" id="{A4F993D9-A93F-F649-8ACB-74B66FE290B5}"/>
              </a:ext>
            </a:extLst>
          </p:cNvPr>
          <p:cNvPicPr>
            <a:picLocks noChangeAspect="1"/>
          </p:cNvPicPr>
          <p:nvPr/>
        </p:nvPicPr>
        <p:blipFill>
          <a:blip r:embed="rId7"/>
          <a:stretch>
            <a:fillRect/>
          </a:stretch>
        </p:blipFill>
        <p:spPr>
          <a:xfrm>
            <a:off x="1309986" y="4149436"/>
            <a:ext cx="2144711" cy="2144711"/>
          </a:xfrm>
          <a:prstGeom prst="rect">
            <a:avLst/>
          </a:prstGeom>
        </p:spPr>
      </p:pic>
      <p:pic>
        <p:nvPicPr>
          <p:cNvPr id="102" name="Picture 101">
            <a:extLst>
              <a:ext uri="{FF2B5EF4-FFF2-40B4-BE49-F238E27FC236}">
                <a16:creationId xmlns:a16="http://schemas.microsoft.com/office/drawing/2014/main" id="{C25C4B9A-0474-0D46-8D4D-9BCC05DE4926}"/>
              </a:ext>
            </a:extLst>
          </p:cNvPr>
          <p:cNvPicPr>
            <a:picLocks noChangeAspect="1"/>
          </p:cNvPicPr>
          <p:nvPr/>
        </p:nvPicPr>
        <p:blipFill>
          <a:blip r:embed="rId6">
            <a:duotone>
              <a:schemeClr val="accent6">
                <a:shade val="45000"/>
                <a:satMod val="135000"/>
              </a:schemeClr>
              <a:prstClr val="white"/>
            </a:duotone>
          </a:blip>
          <a:stretch>
            <a:fillRect/>
          </a:stretch>
        </p:blipFill>
        <p:spPr>
          <a:xfrm>
            <a:off x="4686146" y="4215906"/>
            <a:ext cx="756422" cy="1235058"/>
          </a:xfrm>
          <a:prstGeom prst="rect">
            <a:avLst/>
          </a:prstGeom>
        </p:spPr>
      </p:pic>
      <p:grpSp>
        <p:nvGrpSpPr>
          <p:cNvPr id="104" name="Group 103">
            <a:extLst>
              <a:ext uri="{FF2B5EF4-FFF2-40B4-BE49-F238E27FC236}">
                <a16:creationId xmlns:a16="http://schemas.microsoft.com/office/drawing/2014/main" id="{F84B0716-2E69-264F-95F3-56CCF72DD6DA}"/>
              </a:ext>
            </a:extLst>
          </p:cNvPr>
          <p:cNvGrpSpPr/>
          <p:nvPr/>
        </p:nvGrpSpPr>
        <p:grpSpPr>
          <a:xfrm>
            <a:off x="4156992" y="1154527"/>
            <a:ext cx="2640045" cy="3227347"/>
            <a:chOff x="4580688" y="1279259"/>
            <a:chExt cx="2640045" cy="3227347"/>
          </a:xfrm>
        </p:grpSpPr>
        <p:grpSp>
          <p:nvGrpSpPr>
            <p:cNvPr id="97" name="Group 96">
              <a:extLst>
                <a:ext uri="{FF2B5EF4-FFF2-40B4-BE49-F238E27FC236}">
                  <a16:creationId xmlns:a16="http://schemas.microsoft.com/office/drawing/2014/main" id="{030A33EE-7E52-924B-9D4A-A5379187CD58}"/>
                </a:ext>
              </a:extLst>
            </p:cNvPr>
            <p:cNvGrpSpPr/>
            <p:nvPr/>
          </p:nvGrpSpPr>
          <p:grpSpPr>
            <a:xfrm>
              <a:off x="4701953" y="1279259"/>
              <a:ext cx="2518780" cy="3227347"/>
              <a:chOff x="238601" y="891186"/>
              <a:chExt cx="2789476" cy="3574194"/>
            </a:xfrm>
          </p:grpSpPr>
          <p:pic>
            <p:nvPicPr>
              <p:cNvPr id="98" name="Picture 97">
                <a:extLst>
                  <a:ext uri="{FF2B5EF4-FFF2-40B4-BE49-F238E27FC236}">
                    <a16:creationId xmlns:a16="http://schemas.microsoft.com/office/drawing/2014/main" id="{C96E5806-75EE-DC40-BCE6-3A6231CC51F5}"/>
                  </a:ext>
                </a:extLst>
              </p:cNvPr>
              <p:cNvPicPr>
                <a:picLocks noChangeAspect="1"/>
              </p:cNvPicPr>
              <p:nvPr/>
            </p:nvPicPr>
            <p:blipFill rotWithShape="1">
              <a:blip r:embed="rId5">
                <a:extLst>
                  <a:ext uri="{BEBA8EAE-BF5A-486C-A8C5-ECC9F3942E4B}">
                    <a14:imgProps xmlns:a14="http://schemas.microsoft.com/office/drawing/2010/main">
                      <a14:imgLayer>
                        <a14:imgEffect>
                          <a14:backgroundRemoval t="36000" b="99200" l="8667" r="44667"/>
                        </a14:imgEffect>
                        <a14:imgEffect>
                          <a14:sharpenSoften amount="50000"/>
                        </a14:imgEffect>
                        <a14:imgEffect>
                          <a14:colorTemperature colorTemp="7200"/>
                        </a14:imgEffect>
                        <a14:imgEffect>
                          <a14:brightnessContrast contrast="20000"/>
                        </a14:imgEffect>
                      </a14:imgLayer>
                    </a14:imgProps>
                  </a:ext>
                </a:extLst>
              </a:blip>
              <a:srcRect l="4667" t="29200" r="54444" b="2533"/>
              <a:stretch/>
            </p:blipFill>
            <p:spPr>
              <a:xfrm flipH="1">
                <a:off x="238601" y="891186"/>
                <a:ext cx="1755385" cy="2516149"/>
              </a:xfrm>
              <a:prstGeom prst="rect">
                <a:avLst/>
              </a:prstGeom>
            </p:spPr>
          </p:pic>
          <p:pic>
            <p:nvPicPr>
              <p:cNvPr id="100" name="Picture 99">
                <a:extLst>
                  <a:ext uri="{FF2B5EF4-FFF2-40B4-BE49-F238E27FC236}">
                    <a16:creationId xmlns:a16="http://schemas.microsoft.com/office/drawing/2014/main" id="{435A8F21-7E0A-3B47-ADBA-7E6C58F35F27}"/>
                  </a:ext>
                </a:extLst>
              </p:cNvPr>
              <p:cNvPicPr>
                <a:picLocks noChangeAspect="1"/>
              </p:cNvPicPr>
              <p:nvPr/>
            </p:nvPicPr>
            <p:blipFill rotWithShape="1">
              <a:blip r:embed="rId5">
                <a:extLst>
                  <a:ext uri="{BEBA8EAE-BF5A-486C-A8C5-ECC9F3942E4B}">
                    <a14:imgProps xmlns:a14="http://schemas.microsoft.com/office/drawing/2010/main">
                      <a14:imgLayer>
                        <a14:imgEffect>
                          <a14:backgroundRemoval t="36000" b="99200" l="8667" r="44667"/>
                        </a14:imgEffect>
                        <a14:imgEffect>
                          <a14:sharpenSoften amount="50000"/>
                        </a14:imgEffect>
                        <a14:imgEffect>
                          <a14:colorTemperature colorTemp="7200"/>
                        </a14:imgEffect>
                        <a14:imgEffect>
                          <a14:brightnessContrast contrast="20000"/>
                        </a14:imgEffect>
                      </a14:imgLayer>
                    </a14:imgProps>
                  </a:ext>
                </a:extLst>
              </a:blip>
              <a:srcRect l="4667" t="29200" r="54444" b="2533"/>
              <a:stretch/>
            </p:blipFill>
            <p:spPr>
              <a:xfrm flipH="1">
                <a:off x="1272692" y="1027906"/>
                <a:ext cx="1755385" cy="2516149"/>
              </a:xfrm>
              <a:prstGeom prst="rect">
                <a:avLst/>
              </a:prstGeom>
            </p:spPr>
          </p:pic>
          <p:pic>
            <p:nvPicPr>
              <p:cNvPr id="101" name="Picture 100">
                <a:extLst>
                  <a:ext uri="{FF2B5EF4-FFF2-40B4-BE49-F238E27FC236}">
                    <a16:creationId xmlns:a16="http://schemas.microsoft.com/office/drawing/2014/main" id="{2BEB7B4A-9603-1941-8498-D3EBA8C6759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77" b="87094" l="58282" r="95365"/>
                        </a14:imgEffect>
                        <a14:imgEffect>
                          <a14:brightnessContrast contrast="40000"/>
                        </a14:imgEffect>
                      </a14:imgLayer>
                    </a14:imgProps>
                  </a:ext>
                </a:extLst>
              </a:blip>
              <a:srcRect l="53646" b="3228"/>
              <a:stretch/>
            </p:blipFill>
            <p:spPr>
              <a:xfrm flipH="1">
                <a:off x="989772" y="1165967"/>
                <a:ext cx="1693334" cy="3299413"/>
              </a:xfrm>
              <a:prstGeom prst="rect">
                <a:avLst/>
              </a:prstGeom>
            </p:spPr>
          </p:pic>
        </p:grpSp>
        <p:pic>
          <p:nvPicPr>
            <p:cNvPr id="103" name="Picture 102">
              <a:extLst>
                <a:ext uri="{FF2B5EF4-FFF2-40B4-BE49-F238E27FC236}">
                  <a16:creationId xmlns:a16="http://schemas.microsoft.com/office/drawing/2014/main" id="{ADBEFB1E-75F1-564C-8B8B-7865AC61047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77" b="87094" l="58282" r="95365"/>
                      </a14:imgEffect>
                      <a14:imgEffect>
                        <a14:brightnessContrast contrast="40000"/>
                      </a14:imgEffect>
                    </a14:imgLayer>
                  </a14:imgProps>
                </a:ext>
              </a:extLst>
            </a:blip>
            <a:srcRect l="53646" b="3228"/>
            <a:stretch/>
          </p:blipFill>
          <p:spPr>
            <a:xfrm flipH="1">
              <a:off x="4580688" y="1660166"/>
              <a:ext cx="1448783" cy="2822909"/>
            </a:xfrm>
            <a:prstGeom prst="rect">
              <a:avLst/>
            </a:prstGeom>
          </p:spPr>
        </p:pic>
      </p:grpSp>
      <p:pic>
        <p:nvPicPr>
          <p:cNvPr id="106" name="Picture 105">
            <a:extLst>
              <a:ext uri="{FF2B5EF4-FFF2-40B4-BE49-F238E27FC236}">
                <a16:creationId xmlns:a16="http://schemas.microsoft.com/office/drawing/2014/main" id="{BC9927B4-D64E-F54C-A791-B38CADD0FC9D}"/>
              </a:ext>
            </a:extLst>
          </p:cNvPr>
          <p:cNvPicPr>
            <a:picLocks noChangeAspect="1"/>
          </p:cNvPicPr>
          <p:nvPr/>
        </p:nvPicPr>
        <p:blipFill>
          <a:blip r:embed="rId6">
            <a:duotone>
              <a:schemeClr val="accent6">
                <a:shade val="45000"/>
                <a:satMod val="135000"/>
              </a:schemeClr>
              <a:prstClr val="white"/>
            </a:duotone>
          </a:blip>
          <a:stretch>
            <a:fillRect/>
          </a:stretch>
        </p:blipFill>
        <p:spPr>
          <a:xfrm flipV="1">
            <a:off x="10177990" y="3295612"/>
            <a:ext cx="758787" cy="1071956"/>
          </a:xfrm>
          <a:prstGeom prst="rect">
            <a:avLst/>
          </a:prstGeom>
        </p:spPr>
      </p:pic>
      <p:pic>
        <p:nvPicPr>
          <p:cNvPr id="108" name="Picture 107">
            <a:extLst>
              <a:ext uri="{FF2B5EF4-FFF2-40B4-BE49-F238E27FC236}">
                <a16:creationId xmlns:a16="http://schemas.microsoft.com/office/drawing/2014/main" id="{CEB5494E-20A6-F34D-986C-7EB7D5A5117D}"/>
              </a:ext>
            </a:extLst>
          </p:cNvPr>
          <p:cNvPicPr>
            <a:picLocks noChangeAspect="1"/>
          </p:cNvPicPr>
          <p:nvPr/>
        </p:nvPicPr>
        <p:blipFill>
          <a:blip r:embed="rId8">
            <a:duotone>
              <a:schemeClr val="accent6">
                <a:shade val="45000"/>
                <a:satMod val="135000"/>
              </a:schemeClr>
              <a:prstClr val="white"/>
            </a:duotone>
          </a:blip>
          <a:stretch>
            <a:fillRect/>
          </a:stretch>
        </p:blipFill>
        <p:spPr>
          <a:xfrm>
            <a:off x="6539516" y="2795974"/>
            <a:ext cx="1133166" cy="414314"/>
          </a:xfrm>
          <a:prstGeom prst="rect">
            <a:avLst/>
          </a:prstGeom>
        </p:spPr>
      </p:pic>
    </p:spTree>
    <p:extLst>
      <p:ext uri="{BB962C8B-B14F-4D97-AF65-F5344CB8AC3E}">
        <p14:creationId xmlns:p14="http://schemas.microsoft.com/office/powerpoint/2010/main" val="172101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5"/>
                                        </p:tgtEl>
                                        <p:attrNameLst>
                                          <p:attrName>style.visibility</p:attrName>
                                        </p:attrNameLst>
                                      </p:cBhvr>
                                      <p:to>
                                        <p:strVal val="visible"/>
                                      </p:to>
                                    </p:set>
                                    <p:anim calcmode="lin" valueType="num">
                                      <p:cBhvr additive="base">
                                        <p:cTn id="21" dur="500" fill="hold"/>
                                        <p:tgtEl>
                                          <p:spTgt spid="95"/>
                                        </p:tgtEl>
                                        <p:attrNameLst>
                                          <p:attrName>ppt_x</p:attrName>
                                        </p:attrNameLst>
                                      </p:cBhvr>
                                      <p:tavLst>
                                        <p:tav tm="0">
                                          <p:val>
                                            <p:strVal val="#ppt_x"/>
                                          </p:val>
                                        </p:tav>
                                        <p:tav tm="100000">
                                          <p:val>
                                            <p:strVal val="#ppt_x"/>
                                          </p:val>
                                        </p:tav>
                                      </p:tavLst>
                                    </p:anim>
                                    <p:anim calcmode="lin" valueType="num">
                                      <p:cBhvr additive="base">
                                        <p:cTn id="22"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C2441-EEDC-3E41-8B03-63499F5BB3C5}"/>
              </a:ext>
            </a:extLst>
          </p:cNvPr>
          <p:cNvSpPr>
            <a:spLocks noGrp="1"/>
          </p:cNvSpPr>
          <p:nvPr>
            <p:ph type="title"/>
          </p:nvPr>
        </p:nvSpPr>
        <p:spPr/>
        <p:txBody>
          <a:bodyPr/>
          <a:lstStyle/>
          <a:p>
            <a:pPr algn="ctr"/>
            <a:r>
              <a:rPr lang="en-US" dirty="0">
                <a:solidFill>
                  <a:srgbClr val="FF0000"/>
                </a:solidFill>
              </a:rPr>
              <a:t>Evolutionary</a:t>
            </a:r>
            <a:r>
              <a:rPr lang="en-US" dirty="0"/>
              <a:t> Algorithm </a:t>
            </a:r>
          </a:p>
        </p:txBody>
      </p:sp>
      <p:grpSp>
        <p:nvGrpSpPr>
          <p:cNvPr id="11" name="Group 10">
            <a:extLst>
              <a:ext uri="{FF2B5EF4-FFF2-40B4-BE49-F238E27FC236}">
                <a16:creationId xmlns:a16="http://schemas.microsoft.com/office/drawing/2014/main" id="{69DA9055-0320-474A-A9AD-0CC31549428E}"/>
              </a:ext>
            </a:extLst>
          </p:cNvPr>
          <p:cNvGrpSpPr/>
          <p:nvPr/>
        </p:nvGrpSpPr>
        <p:grpSpPr>
          <a:xfrm>
            <a:off x="3123622" y="1866123"/>
            <a:ext cx="5944755" cy="4256607"/>
            <a:chOff x="68504" y="1690688"/>
            <a:chExt cx="6241527" cy="4469104"/>
          </a:xfrm>
        </p:grpSpPr>
        <p:sp>
          <p:nvSpPr>
            <p:cNvPr id="10" name="Rectangle 9">
              <a:extLst>
                <a:ext uri="{FF2B5EF4-FFF2-40B4-BE49-F238E27FC236}">
                  <a16:creationId xmlns:a16="http://schemas.microsoft.com/office/drawing/2014/main" id="{92CC89B0-3EF0-3748-9301-4409715C72DF}"/>
                </a:ext>
              </a:extLst>
            </p:cNvPr>
            <p:cNvSpPr/>
            <p:nvPr/>
          </p:nvSpPr>
          <p:spPr>
            <a:xfrm>
              <a:off x="68504" y="1690688"/>
              <a:ext cx="6241527" cy="446910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pic>
          <p:nvPicPr>
            <p:cNvPr id="9" name="Picture 8">
              <a:extLst>
                <a:ext uri="{FF2B5EF4-FFF2-40B4-BE49-F238E27FC236}">
                  <a16:creationId xmlns:a16="http://schemas.microsoft.com/office/drawing/2014/main" id="{33D88CFB-9A98-7148-872C-461EAC6F0CB0}"/>
                </a:ext>
              </a:extLst>
            </p:cNvPr>
            <p:cNvPicPr>
              <a:picLocks noChangeAspect="1"/>
            </p:cNvPicPr>
            <p:nvPr/>
          </p:nvPicPr>
          <p:blipFill>
            <a:blip r:embed="rId3"/>
            <a:stretch>
              <a:fillRect/>
            </a:stretch>
          </p:blipFill>
          <p:spPr>
            <a:xfrm>
              <a:off x="68506" y="1887612"/>
              <a:ext cx="5931877" cy="4272180"/>
            </a:xfrm>
            <a:prstGeom prst="rect">
              <a:avLst/>
            </a:prstGeom>
          </p:spPr>
        </p:pic>
      </p:grpSp>
      <p:sp>
        <p:nvSpPr>
          <p:cNvPr id="14" name="TextBox 13">
            <a:extLst>
              <a:ext uri="{FF2B5EF4-FFF2-40B4-BE49-F238E27FC236}">
                <a16:creationId xmlns:a16="http://schemas.microsoft.com/office/drawing/2014/main" id="{3E26F9CC-CAD7-3540-8E4D-75A8191FED4C}"/>
              </a:ext>
            </a:extLst>
          </p:cNvPr>
          <p:cNvSpPr txBox="1"/>
          <p:nvPr/>
        </p:nvSpPr>
        <p:spPr>
          <a:xfrm>
            <a:off x="6699380" y="3694922"/>
            <a:ext cx="1866122" cy="369332"/>
          </a:xfrm>
          <a:prstGeom prst="rect">
            <a:avLst/>
          </a:prstGeom>
          <a:noFill/>
        </p:spPr>
        <p:txBody>
          <a:bodyPr wrap="square" rtlCol="0">
            <a:spAutoFit/>
          </a:bodyPr>
          <a:lstStyle/>
          <a:p>
            <a:r>
              <a:rPr lang="en-US" dirty="0">
                <a:solidFill>
                  <a:schemeClr val="accent2"/>
                </a:solidFill>
              </a:rPr>
              <a:t>Average fitness</a:t>
            </a:r>
          </a:p>
        </p:txBody>
      </p:sp>
      <p:sp>
        <p:nvSpPr>
          <p:cNvPr id="15" name="TextBox 14">
            <a:extLst>
              <a:ext uri="{FF2B5EF4-FFF2-40B4-BE49-F238E27FC236}">
                <a16:creationId xmlns:a16="http://schemas.microsoft.com/office/drawing/2014/main" id="{6437C4DD-B1C0-E54D-9CBF-CAF726C10C7B}"/>
              </a:ext>
            </a:extLst>
          </p:cNvPr>
          <p:cNvSpPr txBox="1"/>
          <p:nvPr/>
        </p:nvSpPr>
        <p:spPr>
          <a:xfrm>
            <a:off x="6765055" y="2689637"/>
            <a:ext cx="1866122" cy="369332"/>
          </a:xfrm>
          <a:prstGeom prst="rect">
            <a:avLst/>
          </a:prstGeom>
          <a:noFill/>
        </p:spPr>
        <p:txBody>
          <a:bodyPr wrap="square" rtlCol="0">
            <a:spAutoFit/>
          </a:bodyPr>
          <a:lstStyle/>
          <a:p>
            <a:r>
              <a:rPr lang="en-US" dirty="0">
                <a:solidFill>
                  <a:schemeClr val="accent1"/>
                </a:solidFill>
              </a:rPr>
              <a:t>Best fitness</a:t>
            </a:r>
          </a:p>
        </p:txBody>
      </p:sp>
    </p:spTree>
    <p:extLst>
      <p:ext uri="{BB962C8B-B14F-4D97-AF65-F5344CB8AC3E}">
        <p14:creationId xmlns:p14="http://schemas.microsoft.com/office/powerpoint/2010/main" val="4263243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32F08-3B25-EF48-8A87-F056C490E53B}"/>
              </a:ext>
            </a:extLst>
          </p:cNvPr>
          <p:cNvSpPr>
            <a:spLocks noGrp="1"/>
          </p:cNvSpPr>
          <p:nvPr>
            <p:ph type="title"/>
          </p:nvPr>
        </p:nvSpPr>
        <p:spPr>
          <a:xfrm>
            <a:off x="855132" y="1008592"/>
            <a:ext cx="10524067" cy="5036608"/>
          </a:xfrm>
        </p:spPr>
        <p:txBody>
          <a:bodyPr>
            <a:normAutofit/>
          </a:bodyPr>
          <a:lstStyle/>
          <a:p>
            <a:pPr algn="ctr"/>
            <a:r>
              <a:rPr lang="en-US" sz="11500" dirty="0"/>
              <a:t>The Reality </a:t>
            </a:r>
            <a:r>
              <a:rPr lang="en-US" sz="11500" dirty="0">
                <a:solidFill>
                  <a:srgbClr val="FF0000"/>
                </a:solidFill>
              </a:rPr>
              <a:t>Gap </a:t>
            </a:r>
          </a:p>
        </p:txBody>
      </p:sp>
    </p:spTree>
    <p:extLst>
      <p:ext uri="{BB962C8B-B14F-4D97-AF65-F5344CB8AC3E}">
        <p14:creationId xmlns:p14="http://schemas.microsoft.com/office/powerpoint/2010/main" val="1214175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C2441-EEDC-3E41-8B03-63499F5BB3C5}"/>
              </a:ext>
            </a:extLst>
          </p:cNvPr>
          <p:cNvSpPr>
            <a:spLocks noGrp="1"/>
          </p:cNvSpPr>
          <p:nvPr>
            <p:ph type="title"/>
          </p:nvPr>
        </p:nvSpPr>
        <p:spPr/>
        <p:txBody>
          <a:bodyPr/>
          <a:lstStyle/>
          <a:p>
            <a:pPr algn="ctr"/>
            <a:r>
              <a:rPr lang="en-US" dirty="0">
                <a:solidFill>
                  <a:srgbClr val="FF0000"/>
                </a:solidFill>
              </a:rPr>
              <a:t>Evolutionary</a:t>
            </a:r>
            <a:r>
              <a:rPr lang="en-US" dirty="0"/>
              <a:t> Algorithm </a:t>
            </a:r>
          </a:p>
        </p:txBody>
      </p:sp>
      <p:grpSp>
        <p:nvGrpSpPr>
          <p:cNvPr id="7" name="Group 6">
            <a:extLst>
              <a:ext uri="{FF2B5EF4-FFF2-40B4-BE49-F238E27FC236}">
                <a16:creationId xmlns:a16="http://schemas.microsoft.com/office/drawing/2014/main" id="{7AD590B5-9FC8-5F4A-A5AB-22AA0AA49526}"/>
              </a:ext>
            </a:extLst>
          </p:cNvPr>
          <p:cNvGrpSpPr/>
          <p:nvPr/>
        </p:nvGrpSpPr>
        <p:grpSpPr>
          <a:xfrm>
            <a:off x="3123622" y="1847462"/>
            <a:ext cx="5944755" cy="4256607"/>
            <a:chOff x="2937987" y="1866123"/>
            <a:chExt cx="5944755" cy="4256607"/>
          </a:xfrm>
        </p:grpSpPr>
        <p:sp>
          <p:nvSpPr>
            <p:cNvPr id="10" name="Rectangle 9">
              <a:extLst>
                <a:ext uri="{FF2B5EF4-FFF2-40B4-BE49-F238E27FC236}">
                  <a16:creationId xmlns:a16="http://schemas.microsoft.com/office/drawing/2014/main" id="{92CC89B0-3EF0-3748-9301-4409715C72DF}"/>
                </a:ext>
              </a:extLst>
            </p:cNvPr>
            <p:cNvSpPr/>
            <p:nvPr/>
          </p:nvSpPr>
          <p:spPr>
            <a:xfrm>
              <a:off x="2937987" y="1866123"/>
              <a:ext cx="5944755" cy="425660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4BD20F56-894C-1642-9E85-980A1B0894FD}"/>
                </a:ext>
              </a:extLst>
            </p:cNvPr>
            <p:cNvGrpSpPr/>
            <p:nvPr/>
          </p:nvGrpSpPr>
          <p:grpSpPr>
            <a:xfrm>
              <a:off x="3124600" y="1940767"/>
              <a:ext cx="5459564" cy="4041082"/>
              <a:chOff x="3124600" y="1940767"/>
              <a:chExt cx="5459564" cy="4041082"/>
            </a:xfrm>
          </p:grpSpPr>
          <p:pic>
            <p:nvPicPr>
              <p:cNvPr id="4" name="Picture 3">
                <a:extLst>
                  <a:ext uri="{FF2B5EF4-FFF2-40B4-BE49-F238E27FC236}">
                    <a16:creationId xmlns:a16="http://schemas.microsoft.com/office/drawing/2014/main" id="{51A185A7-03B3-A24A-93C7-7152FE0A9702}"/>
                  </a:ext>
                </a:extLst>
              </p:cNvPr>
              <p:cNvPicPr>
                <a:picLocks noChangeAspect="1"/>
              </p:cNvPicPr>
              <p:nvPr/>
            </p:nvPicPr>
            <p:blipFill>
              <a:blip r:embed="rId3"/>
              <a:stretch>
                <a:fillRect/>
              </a:stretch>
            </p:blipFill>
            <p:spPr>
              <a:xfrm>
                <a:off x="3124600" y="2304713"/>
                <a:ext cx="5459564" cy="3677136"/>
              </a:xfrm>
              <a:prstGeom prst="rect">
                <a:avLst/>
              </a:prstGeom>
            </p:spPr>
          </p:pic>
          <p:sp>
            <p:nvSpPr>
              <p:cNvPr id="5" name="TextBox 4">
                <a:extLst>
                  <a:ext uri="{FF2B5EF4-FFF2-40B4-BE49-F238E27FC236}">
                    <a16:creationId xmlns:a16="http://schemas.microsoft.com/office/drawing/2014/main" id="{3923DCF2-EAC9-C844-A4C2-803312B88B54}"/>
                  </a:ext>
                </a:extLst>
              </p:cNvPr>
              <p:cNvSpPr txBox="1"/>
              <p:nvPr/>
            </p:nvSpPr>
            <p:spPr>
              <a:xfrm>
                <a:off x="3564294" y="1940767"/>
                <a:ext cx="5019870" cy="369332"/>
              </a:xfrm>
              <a:prstGeom prst="rect">
                <a:avLst/>
              </a:prstGeom>
              <a:noFill/>
            </p:spPr>
            <p:txBody>
              <a:bodyPr wrap="square" rtlCol="0">
                <a:spAutoFit/>
              </a:bodyPr>
              <a:lstStyle/>
              <a:p>
                <a:pPr algn="ctr"/>
                <a:r>
                  <a:rPr lang="en-US" dirty="0">
                    <a:solidFill>
                      <a:schemeClr val="bg1"/>
                    </a:solidFill>
                  </a:rPr>
                  <a:t>Distance-Time graph</a:t>
                </a:r>
              </a:p>
            </p:txBody>
          </p:sp>
        </p:grpSp>
      </p:grpSp>
    </p:spTree>
    <p:extLst>
      <p:ext uri="{BB962C8B-B14F-4D97-AF65-F5344CB8AC3E}">
        <p14:creationId xmlns:p14="http://schemas.microsoft.com/office/powerpoint/2010/main" val="1765833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9F580-B624-E64B-AC9A-0526E1C23545}"/>
              </a:ext>
            </a:extLst>
          </p:cNvPr>
          <p:cNvSpPr>
            <a:spLocks noGrp="1"/>
          </p:cNvSpPr>
          <p:nvPr>
            <p:ph type="title"/>
          </p:nvPr>
        </p:nvSpPr>
        <p:spPr/>
        <p:txBody>
          <a:bodyPr/>
          <a:lstStyle/>
          <a:p>
            <a:pPr algn="ctr"/>
            <a:r>
              <a:rPr lang="en-US" dirty="0"/>
              <a:t>Research </a:t>
            </a:r>
            <a:r>
              <a:rPr lang="en-US" dirty="0">
                <a:solidFill>
                  <a:srgbClr val="FF0000"/>
                </a:solidFill>
              </a:rPr>
              <a:t>Methodology</a:t>
            </a:r>
          </a:p>
        </p:txBody>
      </p:sp>
      <p:graphicFrame>
        <p:nvGraphicFramePr>
          <p:cNvPr id="4" name="Table 3">
            <a:extLst>
              <a:ext uri="{FF2B5EF4-FFF2-40B4-BE49-F238E27FC236}">
                <a16:creationId xmlns:a16="http://schemas.microsoft.com/office/drawing/2014/main" id="{8F6AF014-2232-AA47-84F7-7E059722E4DB}"/>
              </a:ext>
            </a:extLst>
          </p:cNvPr>
          <p:cNvGraphicFramePr>
            <a:graphicFrameLocks noGrp="1"/>
          </p:cNvGraphicFramePr>
          <p:nvPr>
            <p:extLst/>
          </p:nvPr>
        </p:nvGraphicFramePr>
        <p:xfrm>
          <a:off x="236973" y="2142878"/>
          <a:ext cx="2147957" cy="3547536"/>
        </p:xfrm>
        <a:graphic>
          <a:graphicData uri="http://schemas.openxmlformats.org/drawingml/2006/table">
            <a:tbl>
              <a:tblPr firstRow="1" bandRow="1">
                <a:tableStyleId>{10A1B5D5-9B99-4C35-A422-299274C87663}</a:tableStyleId>
              </a:tblPr>
              <a:tblGrid>
                <a:gridCol w="2147957">
                  <a:extLst>
                    <a:ext uri="{9D8B030D-6E8A-4147-A177-3AD203B41FA5}">
                      <a16:colId xmlns:a16="http://schemas.microsoft.com/office/drawing/2014/main" val="1639118352"/>
                    </a:ext>
                  </a:extLst>
                </a:gridCol>
              </a:tblGrid>
              <a:tr h="886884">
                <a:tc>
                  <a:txBody>
                    <a:bodyPr/>
                    <a:lstStyle/>
                    <a:p>
                      <a:pPr algn="ctr"/>
                      <a:r>
                        <a:rPr lang="en-US" sz="2400" dirty="0"/>
                        <a:t>CONDITIONS</a:t>
                      </a:r>
                    </a:p>
                  </a:txBody>
                  <a:tcPr anchor="ctr"/>
                </a:tc>
                <a:extLst>
                  <a:ext uri="{0D108BD9-81ED-4DB2-BD59-A6C34878D82A}">
                    <a16:rowId xmlns:a16="http://schemas.microsoft.com/office/drawing/2014/main" val="1727270609"/>
                  </a:ext>
                </a:extLst>
              </a:tr>
              <a:tr h="886884">
                <a:tc>
                  <a:txBody>
                    <a:bodyPr/>
                    <a:lstStyle/>
                    <a:p>
                      <a:pPr algn="ctr"/>
                      <a:r>
                        <a:rPr lang="en-US" dirty="0"/>
                        <a:t>No Noise</a:t>
                      </a:r>
                    </a:p>
                  </a:txBody>
                  <a:tcPr/>
                </a:tc>
                <a:extLst>
                  <a:ext uri="{0D108BD9-81ED-4DB2-BD59-A6C34878D82A}">
                    <a16:rowId xmlns:a16="http://schemas.microsoft.com/office/drawing/2014/main" val="2997605556"/>
                  </a:ext>
                </a:extLst>
              </a:tr>
              <a:tr h="886884">
                <a:tc>
                  <a:txBody>
                    <a:bodyPr/>
                    <a:lstStyle/>
                    <a:p>
                      <a:pPr algn="ctr"/>
                      <a:r>
                        <a:rPr lang="en-US" dirty="0"/>
                        <a:t>Noise to Neural Network parameters</a:t>
                      </a:r>
                    </a:p>
                  </a:txBody>
                  <a:tcPr/>
                </a:tc>
                <a:extLst>
                  <a:ext uri="{0D108BD9-81ED-4DB2-BD59-A6C34878D82A}">
                    <a16:rowId xmlns:a16="http://schemas.microsoft.com/office/drawing/2014/main" val="1924474785"/>
                  </a:ext>
                </a:extLst>
              </a:tr>
              <a:tr h="886884">
                <a:tc>
                  <a:txBody>
                    <a:bodyPr/>
                    <a:lstStyle/>
                    <a:p>
                      <a:pPr algn="ctr"/>
                      <a:r>
                        <a:rPr lang="en-US" dirty="0"/>
                        <a:t>Noise to Omega</a:t>
                      </a:r>
                    </a:p>
                  </a:txBody>
                  <a:tcPr/>
                </a:tc>
                <a:extLst>
                  <a:ext uri="{0D108BD9-81ED-4DB2-BD59-A6C34878D82A}">
                    <a16:rowId xmlns:a16="http://schemas.microsoft.com/office/drawing/2014/main" val="722745318"/>
                  </a:ext>
                </a:extLst>
              </a:tr>
            </a:tbl>
          </a:graphicData>
        </a:graphic>
      </p:graphicFrame>
      <p:graphicFrame>
        <p:nvGraphicFramePr>
          <p:cNvPr id="13" name="Table 12">
            <a:extLst>
              <a:ext uri="{FF2B5EF4-FFF2-40B4-BE49-F238E27FC236}">
                <a16:creationId xmlns:a16="http://schemas.microsoft.com/office/drawing/2014/main" id="{9B4A5829-F5DD-FA47-A994-41C60753C658}"/>
              </a:ext>
            </a:extLst>
          </p:cNvPr>
          <p:cNvGraphicFramePr>
            <a:graphicFrameLocks noGrp="1"/>
          </p:cNvGraphicFramePr>
          <p:nvPr>
            <p:extLst>
              <p:ext uri="{D42A27DB-BD31-4B8C-83A1-F6EECF244321}">
                <p14:modId xmlns:p14="http://schemas.microsoft.com/office/powerpoint/2010/main" val="228198106"/>
              </p:ext>
            </p:extLst>
          </p:nvPr>
        </p:nvGraphicFramePr>
        <p:xfrm>
          <a:off x="2703038" y="2830373"/>
          <a:ext cx="1483323" cy="2274993"/>
        </p:xfrm>
        <a:graphic>
          <a:graphicData uri="http://schemas.openxmlformats.org/drawingml/2006/table">
            <a:tbl>
              <a:tblPr firstRow="1" bandRow="1">
                <a:tableStyleId>{F5AB1C69-6EDB-4FF4-983F-18BD219EF322}</a:tableStyleId>
              </a:tblPr>
              <a:tblGrid>
                <a:gridCol w="1483323">
                  <a:extLst>
                    <a:ext uri="{9D8B030D-6E8A-4147-A177-3AD203B41FA5}">
                      <a16:colId xmlns:a16="http://schemas.microsoft.com/office/drawing/2014/main" val="2353882286"/>
                    </a:ext>
                  </a:extLst>
                </a:gridCol>
              </a:tblGrid>
              <a:tr h="1086273">
                <a:tc>
                  <a:txBody>
                    <a:bodyPr/>
                    <a:lstStyle/>
                    <a:p>
                      <a:pPr algn="ctr"/>
                      <a:r>
                        <a:rPr lang="en-US" sz="2400" dirty="0"/>
                        <a:t>Optimizer</a:t>
                      </a:r>
                    </a:p>
                  </a:txBody>
                  <a:tcPr anchor="ctr"/>
                </a:tc>
                <a:extLst>
                  <a:ext uri="{0D108BD9-81ED-4DB2-BD59-A6C34878D82A}">
                    <a16:rowId xmlns:a16="http://schemas.microsoft.com/office/drawing/2014/main" val="4039922257"/>
                  </a:ext>
                </a:extLst>
              </a:tr>
              <a:tr h="1086273">
                <a:tc>
                  <a:txBody>
                    <a:bodyPr/>
                    <a:lstStyle/>
                    <a:p>
                      <a:pPr algn="ctr"/>
                      <a:r>
                        <a:rPr lang="en-US" dirty="0"/>
                        <a:t>Evolutionary</a:t>
                      </a:r>
                    </a:p>
                    <a:p>
                      <a:pPr algn="ctr"/>
                      <a:r>
                        <a:rPr lang="en-US" dirty="0"/>
                        <a:t>Algorithm</a:t>
                      </a:r>
                    </a:p>
                    <a:p>
                      <a:pPr algn="ctr"/>
                      <a:r>
                        <a:rPr lang="en-US" dirty="0"/>
                        <a:t>(10 trials x 3 conditions)</a:t>
                      </a:r>
                    </a:p>
                  </a:txBody>
                  <a:tcPr/>
                </a:tc>
                <a:extLst>
                  <a:ext uri="{0D108BD9-81ED-4DB2-BD59-A6C34878D82A}">
                    <a16:rowId xmlns:a16="http://schemas.microsoft.com/office/drawing/2014/main" val="705336686"/>
                  </a:ext>
                </a:extLst>
              </a:tr>
            </a:tbl>
          </a:graphicData>
        </a:graphic>
      </p:graphicFrame>
      <p:cxnSp>
        <p:nvCxnSpPr>
          <p:cNvPr id="6" name="Straight Arrow Connector 5">
            <a:extLst>
              <a:ext uri="{FF2B5EF4-FFF2-40B4-BE49-F238E27FC236}">
                <a16:creationId xmlns:a16="http://schemas.microsoft.com/office/drawing/2014/main" id="{28120CDA-1576-8243-8908-E595F9738F96}"/>
              </a:ext>
            </a:extLst>
          </p:cNvPr>
          <p:cNvCxnSpPr>
            <a:cxnSpLocks/>
          </p:cNvCxnSpPr>
          <p:nvPr/>
        </p:nvCxnSpPr>
        <p:spPr>
          <a:xfrm>
            <a:off x="2161819" y="4248090"/>
            <a:ext cx="799055" cy="32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DA90F83-F08F-9348-B732-99C4854E795C}"/>
              </a:ext>
            </a:extLst>
          </p:cNvPr>
          <p:cNvCxnSpPr>
            <a:cxnSpLocks/>
          </p:cNvCxnSpPr>
          <p:nvPr/>
        </p:nvCxnSpPr>
        <p:spPr>
          <a:xfrm>
            <a:off x="2034853" y="3251201"/>
            <a:ext cx="817183" cy="8603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5316C04-73E8-874D-BE7A-BDE72A5250F1}"/>
              </a:ext>
            </a:extLst>
          </p:cNvPr>
          <p:cNvCxnSpPr>
            <a:cxnSpLocks/>
          </p:cNvCxnSpPr>
          <p:nvPr/>
        </p:nvCxnSpPr>
        <p:spPr>
          <a:xfrm flipV="1">
            <a:off x="2369841" y="4508996"/>
            <a:ext cx="578649" cy="569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493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9F580-B624-E64B-AC9A-0526E1C23545}"/>
              </a:ext>
            </a:extLst>
          </p:cNvPr>
          <p:cNvSpPr>
            <a:spLocks noGrp="1"/>
          </p:cNvSpPr>
          <p:nvPr>
            <p:ph type="title"/>
          </p:nvPr>
        </p:nvSpPr>
        <p:spPr>
          <a:xfrm>
            <a:off x="838200" y="365125"/>
            <a:ext cx="10515600" cy="1325563"/>
          </a:xfrm>
        </p:spPr>
        <p:txBody>
          <a:bodyPr/>
          <a:lstStyle/>
          <a:p>
            <a:pPr algn="ctr"/>
            <a:r>
              <a:rPr lang="en-US" dirty="0"/>
              <a:t>Research </a:t>
            </a:r>
            <a:r>
              <a:rPr lang="en-US" dirty="0">
                <a:solidFill>
                  <a:srgbClr val="FF0000"/>
                </a:solidFill>
              </a:rPr>
              <a:t>Methodology</a:t>
            </a:r>
          </a:p>
        </p:txBody>
      </p:sp>
      <p:graphicFrame>
        <p:nvGraphicFramePr>
          <p:cNvPr id="18" name="Table 17">
            <a:extLst>
              <a:ext uri="{FF2B5EF4-FFF2-40B4-BE49-F238E27FC236}">
                <a16:creationId xmlns:a16="http://schemas.microsoft.com/office/drawing/2014/main" id="{7F209944-1812-A64B-98D7-FFE532DF4D0E}"/>
              </a:ext>
            </a:extLst>
          </p:cNvPr>
          <p:cNvGraphicFramePr>
            <a:graphicFrameLocks noGrp="1"/>
          </p:cNvGraphicFramePr>
          <p:nvPr>
            <p:extLst>
              <p:ext uri="{D42A27DB-BD31-4B8C-83A1-F6EECF244321}">
                <p14:modId xmlns:p14="http://schemas.microsoft.com/office/powerpoint/2010/main" val="2144100879"/>
              </p:ext>
            </p:extLst>
          </p:nvPr>
        </p:nvGraphicFramePr>
        <p:xfrm>
          <a:off x="4531291" y="2142878"/>
          <a:ext cx="1418373" cy="3285808"/>
        </p:xfrm>
        <a:graphic>
          <a:graphicData uri="http://schemas.openxmlformats.org/drawingml/2006/table">
            <a:tbl>
              <a:tblPr firstRow="1" bandRow="1">
                <a:tableStyleId>{7DF18680-E054-41AD-8BC1-D1AEF772440D}</a:tableStyleId>
              </a:tblPr>
              <a:tblGrid>
                <a:gridCol w="1418373">
                  <a:extLst>
                    <a:ext uri="{9D8B030D-6E8A-4147-A177-3AD203B41FA5}">
                      <a16:colId xmlns:a16="http://schemas.microsoft.com/office/drawing/2014/main" val="3008418486"/>
                    </a:ext>
                  </a:extLst>
                </a:gridCol>
              </a:tblGrid>
              <a:tr h="1642904">
                <a:tc>
                  <a:txBody>
                    <a:bodyPr/>
                    <a:lstStyle/>
                    <a:p>
                      <a:pPr algn="ctr"/>
                      <a:r>
                        <a:rPr lang="en-US" sz="2400" dirty="0"/>
                        <a:t>Equalizer</a:t>
                      </a:r>
                    </a:p>
                  </a:txBody>
                  <a:tcPr anchor="ctr"/>
                </a:tc>
                <a:extLst>
                  <a:ext uri="{0D108BD9-81ED-4DB2-BD59-A6C34878D82A}">
                    <a16:rowId xmlns:a16="http://schemas.microsoft.com/office/drawing/2014/main" val="1524166868"/>
                  </a:ext>
                </a:extLst>
              </a:tr>
              <a:tr h="1642904">
                <a:tc>
                  <a:txBody>
                    <a:bodyPr/>
                    <a:lstStyle/>
                    <a:p>
                      <a:pPr algn="ctr"/>
                      <a:endParaRPr lang="en-US" sz="1800" dirty="0"/>
                    </a:p>
                    <a:p>
                      <a:pPr algn="ctr"/>
                      <a:r>
                        <a:rPr lang="en-US" sz="1800" dirty="0"/>
                        <a:t>Standardize; Accuracy</a:t>
                      </a:r>
                    </a:p>
                  </a:txBody>
                  <a:tcPr/>
                </a:tc>
                <a:extLst>
                  <a:ext uri="{0D108BD9-81ED-4DB2-BD59-A6C34878D82A}">
                    <a16:rowId xmlns:a16="http://schemas.microsoft.com/office/drawing/2014/main" val="3856906570"/>
                  </a:ext>
                </a:extLst>
              </a:tr>
            </a:tbl>
          </a:graphicData>
        </a:graphic>
      </p:graphicFrame>
      <p:graphicFrame>
        <p:nvGraphicFramePr>
          <p:cNvPr id="19" name="Table 18">
            <a:extLst>
              <a:ext uri="{FF2B5EF4-FFF2-40B4-BE49-F238E27FC236}">
                <a16:creationId xmlns:a16="http://schemas.microsoft.com/office/drawing/2014/main" id="{4DB4E614-2E6C-C646-A032-890BB4D1D6FD}"/>
              </a:ext>
            </a:extLst>
          </p:cNvPr>
          <p:cNvGraphicFramePr>
            <a:graphicFrameLocks noGrp="1"/>
          </p:cNvGraphicFramePr>
          <p:nvPr>
            <p:extLst/>
          </p:nvPr>
        </p:nvGraphicFramePr>
        <p:xfrm>
          <a:off x="236973" y="2142878"/>
          <a:ext cx="2147957" cy="3547536"/>
        </p:xfrm>
        <a:graphic>
          <a:graphicData uri="http://schemas.openxmlformats.org/drawingml/2006/table">
            <a:tbl>
              <a:tblPr firstRow="1" bandRow="1">
                <a:tableStyleId>{10A1B5D5-9B99-4C35-A422-299274C87663}</a:tableStyleId>
              </a:tblPr>
              <a:tblGrid>
                <a:gridCol w="2147957">
                  <a:extLst>
                    <a:ext uri="{9D8B030D-6E8A-4147-A177-3AD203B41FA5}">
                      <a16:colId xmlns:a16="http://schemas.microsoft.com/office/drawing/2014/main" val="1639118352"/>
                    </a:ext>
                  </a:extLst>
                </a:gridCol>
              </a:tblGrid>
              <a:tr h="886884">
                <a:tc>
                  <a:txBody>
                    <a:bodyPr/>
                    <a:lstStyle/>
                    <a:p>
                      <a:pPr algn="ctr"/>
                      <a:r>
                        <a:rPr lang="en-US" sz="2400" dirty="0"/>
                        <a:t>CONDITIONS</a:t>
                      </a:r>
                    </a:p>
                  </a:txBody>
                  <a:tcPr anchor="ctr"/>
                </a:tc>
                <a:extLst>
                  <a:ext uri="{0D108BD9-81ED-4DB2-BD59-A6C34878D82A}">
                    <a16:rowId xmlns:a16="http://schemas.microsoft.com/office/drawing/2014/main" val="1727270609"/>
                  </a:ext>
                </a:extLst>
              </a:tr>
              <a:tr h="886884">
                <a:tc>
                  <a:txBody>
                    <a:bodyPr/>
                    <a:lstStyle/>
                    <a:p>
                      <a:pPr algn="ctr"/>
                      <a:r>
                        <a:rPr lang="en-US" dirty="0"/>
                        <a:t>No Noise</a:t>
                      </a:r>
                    </a:p>
                  </a:txBody>
                  <a:tcPr/>
                </a:tc>
                <a:extLst>
                  <a:ext uri="{0D108BD9-81ED-4DB2-BD59-A6C34878D82A}">
                    <a16:rowId xmlns:a16="http://schemas.microsoft.com/office/drawing/2014/main" val="2997605556"/>
                  </a:ext>
                </a:extLst>
              </a:tr>
              <a:tr h="886884">
                <a:tc>
                  <a:txBody>
                    <a:bodyPr/>
                    <a:lstStyle/>
                    <a:p>
                      <a:pPr algn="ctr"/>
                      <a:r>
                        <a:rPr lang="en-US" dirty="0"/>
                        <a:t>Noise to Neural Network parameters</a:t>
                      </a:r>
                    </a:p>
                  </a:txBody>
                  <a:tcPr/>
                </a:tc>
                <a:extLst>
                  <a:ext uri="{0D108BD9-81ED-4DB2-BD59-A6C34878D82A}">
                    <a16:rowId xmlns:a16="http://schemas.microsoft.com/office/drawing/2014/main" val="1924474785"/>
                  </a:ext>
                </a:extLst>
              </a:tr>
              <a:tr h="886884">
                <a:tc>
                  <a:txBody>
                    <a:bodyPr/>
                    <a:lstStyle/>
                    <a:p>
                      <a:pPr algn="ctr"/>
                      <a:r>
                        <a:rPr lang="en-US" dirty="0"/>
                        <a:t>Noise to Omega</a:t>
                      </a:r>
                    </a:p>
                  </a:txBody>
                  <a:tcPr/>
                </a:tc>
                <a:extLst>
                  <a:ext uri="{0D108BD9-81ED-4DB2-BD59-A6C34878D82A}">
                    <a16:rowId xmlns:a16="http://schemas.microsoft.com/office/drawing/2014/main" val="722745318"/>
                  </a:ext>
                </a:extLst>
              </a:tr>
            </a:tbl>
          </a:graphicData>
        </a:graphic>
      </p:graphicFrame>
      <p:graphicFrame>
        <p:nvGraphicFramePr>
          <p:cNvPr id="20" name="Table 19">
            <a:extLst>
              <a:ext uri="{FF2B5EF4-FFF2-40B4-BE49-F238E27FC236}">
                <a16:creationId xmlns:a16="http://schemas.microsoft.com/office/drawing/2014/main" id="{A8B5BDBE-97ED-F940-8BFC-36BFD1568068}"/>
              </a:ext>
            </a:extLst>
          </p:cNvPr>
          <p:cNvGraphicFramePr>
            <a:graphicFrameLocks noGrp="1"/>
          </p:cNvGraphicFramePr>
          <p:nvPr>
            <p:extLst>
              <p:ext uri="{D42A27DB-BD31-4B8C-83A1-F6EECF244321}">
                <p14:modId xmlns:p14="http://schemas.microsoft.com/office/powerpoint/2010/main" val="1579480770"/>
              </p:ext>
            </p:extLst>
          </p:nvPr>
        </p:nvGraphicFramePr>
        <p:xfrm>
          <a:off x="2703038" y="2830373"/>
          <a:ext cx="1483323" cy="2274993"/>
        </p:xfrm>
        <a:graphic>
          <a:graphicData uri="http://schemas.openxmlformats.org/drawingml/2006/table">
            <a:tbl>
              <a:tblPr firstRow="1" bandRow="1">
                <a:tableStyleId>{F5AB1C69-6EDB-4FF4-983F-18BD219EF322}</a:tableStyleId>
              </a:tblPr>
              <a:tblGrid>
                <a:gridCol w="1483323">
                  <a:extLst>
                    <a:ext uri="{9D8B030D-6E8A-4147-A177-3AD203B41FA5}">
                      <a16:colId xmlns:a16="http://schemas.microsoft.com/office/drawing/2014/main" val="2353882286"/>
                    </a:ext>
                  </a:extLst>
                </a:gridCol>
              </a:tblGrid>
              <a:tr h="1086273">
                <a:tc>
                  <a:txBody>
                    <a:bodyPr/>
                    <a:lstStyle/>
                    <a:p>
                      <a:pPr algn="ctr"/>
                      <a:r>
                        <a:rPr lang="en-US" sz="2400" dirty="0"/>
                        <a:t>Optimizer</a:t>
                      </a:r>
                    </a:p>
                  </a:txBody>
                  <a:tcPr anchor="ctr"/>
                </a:tc>
                <a:extLst>
                  <a:ext uri="{0D108BD9-81ED-4DB2-BD59-A6C34878D82A}">
                    <a16:rowId xmlns:a16="http://schemas.microsoft.com/office/drawing/2014/main" val="4039922257"/>
                  </a:ext>
                </a:extLst>
              </a:tr>
              <a:tr h="1086273">
                <a:tc>
                  <a:txBody>
                    <a:bodyPr/>
                    <a:lstStyle/>
                    <a:p>
                      <a:pPr algn="ctr"/>
                      <a:r>
                        <a:rPr lang="en-US" dirty="0"/>
                        <a:t>Evolutionary</a:t>
                      </a:r>
                    </a:p>
                    <a:p>
                      <a:pPr algn="ctr"/>
                      <a:r>
                        <a:rPr lang="en-US" dirty="0"/>
                        <a:t>Algorithm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(10 trials x 3 conditions)</a:t>
                      </a:r>
                    </a:p>
                  </a:txBody>
                  <a:tcPr/>
                </a:tc>
                <a:extLst>
                  <a:ext uri="{0D108BD9-81ED-4DB2-BD59-A6C34878D82A}">
                    <a16:rowId xmlns:a16="http://schemas.microsoft.com/office/drawing/2014/main" val="705336686"/>
                  </a:ext>
                </a:extLst>
              </a:tr>
            </a:tbl>
          </a:graphicData>
        </a:graphic>
      </p:graphicFrame>
      <p:cxnSp>
        <p:nvCxnSpPr>
          <p:cNvPr id="22" name="Straight Arrow Connector 21">
            <a:extLst>
              <a:ext uri="{FF2B5EF4-FFF2-40B4-BE49-F238E27FC236}">
                <a16:creationId xmlns:a16="http://schemas.microsoft.com/office/drawing/2014/main" id="{1408D3E1-7082-044C-AD56-CF43B6FA8665}"/>
              </a:ext>
            </a:extLst>
          </p:cNvPr>
          <p:cNvCxnSpPr>
            <a:cxnSpLocks/>
          </p:cNvCxnSpPr>
          <p:nvPr/>
        </p:nvCxnSpPr>
        <p:spPr>
          <a:xfrm>
            <a:off x="2161819" y="4248090"/>
            <a:ext cx="799055" cy="32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0D35F33-A874-784A-8F50-6A06D3BC2D75}"/>
              </a:ext>
            </a:extLst>
          </p:cNvPr>
          <p:cNvCxnSpPr>
            <a:cxnSpLocks/>
          </p:cNvCxnSpPr>
          <p:nvPr/>
        </p:nvCxnSpPr>
        <p:spPr>
          <a:xfrm>
            <a:off x="2034853" y="3251201"/>
            <a:ext cx="817183" cy="8603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8E8C347-5870-7A46-BF9E-4F3FC39234EE}"/>
              </a:ext>
            </a:extLst>
          </p:cNvPr>
          <p:cNvCxnSpPr>
            <a:cxnSpLocks/>
          </p:cNvCxnSpPr>
          <p:nvPr/>
        </p:nvCxnSpPr>
        <p:spPr>
          <a:xfrm flipV="1">
            <a:off x="2369841" y="4508996"/>
            <a:ext cx="578649" cy="569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59C86B2-6D03-7345-A7C1-601B23393760}"/>
              </a:ext>
            </a:extLst>
          </p:cNvPr>
          <p:cNvCxnSpPr>
            <a:cxnSpLocks/>
          </p:cNvCxnSpPr>
          <p:nvPr/>
        </p:nvCxnSpPr>
        <p:spPr>
          <a:xfrm>
            <a:off x="3944087" y="4502051"/>
            <a:ext cx="8150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6923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3D763879-7F08-374F-A918-3A8BF0E2F196}"/>
              </a:ext>
            </a:extLst>
          </p:cNvPr>
          <p:cNvGraphicFramePr>
            <a:graphicFrameLocks noGrp="1"/>
          </p:cNvGraphicFramePr>
          <p:nvPr>
            <p:extLst>
              <p:ext uri="{D42A27DB-BD31-4B8C-83A1-F6EECF244321}">
                <p14:modId xmlns:p14="http://schemas.microsoft.com/office/powerpoint/2010/main" val="3896911139"/>
              </p:ext>
            </p:extLst>
          </p:nvPr>
        </p:nvGraphicFramePr>
        <p:xfrm>
          <a:off x="4531291" y="2142878"/>
          <a:ext cx="1418373" cy="3285808"/>
        </p:xfrm>
        <a:graphic>
          <a:graphicData uri="http://schemas.openxmlformats.org/drawingml/2006/table">
            <a:tbl>
              <a:tblPr firstRow="1" bandRow="1">
                <a:tableStyleId>{7DF18680-E054-41AD-8BC1-D1AEF772440D}</a:tableStyleId>
              </a:tblPr>
              <a:tblGrid>
                <a:gridCol w="1418373">
                  <a:extLst>
                    <a:ext uri="{9D8B030D-6E8A-4147-A177-3AD203B41FA5}">
                      <a16:colId xmlns:a16="http://schemas.microsoft.com/office/drawing/2014/main" val="3008418486"/>
                    </a:ext>
                  </a:extLst>
                </a:gridCol>
              </a:tblGrid>
              <a:tr h="1642904">
                <a:tc>
                  <a:txBody>
                    <a:bodyPr/>
                    <a:lstStyle/>
                    <a:p>
                      <a:pPr algn="ctr"/>
                      <a:r>
                        <a:rPr lang="en-US" sz="2400" dirty="0"/>
                        <a:t>Equalizer</a:t>
                      </a:r>
                    </a:p>
                  </a:txBody>
                  <a:tcPr anchor="ctr"/>
                </a:tc>
                <a:extLst>
                  <a:ext uri="{0D108BD9-81ED-4DB2-BD59-A6C34878D82A}">
                    <a16:rowId xmlns:a16="http://schemas.microsoft.com/office/drawing/2014/main" val="1524166868"/>
                  </a:ext>
                </a:extLst>
              </a:tr>
              <a:tr h="1642904">
                <a:tc>
                  <a:txBody>
                    <a:bodyPr/>
                    <a:lstStyle/>
                    <a:p>
                      <a:pPr algn="ctr"/>
                      <a:endParaRPr lang="en-US" sz="1800" dirty="0"/>
                    </a:p>
                    <a:p>
                      <a:pPr algn="ctr"/>
                      <a:r>
                        <a:rPr lang="en-US" sz="1800" dirty="0"/>
                        <a:t>Standardize; Accuracy</a:t>
                      </a:r>
                    </a:p>
                  </a:txBody>
                  <a:tcPr/>
                </a:tc>
                <a:extLst>
                  <a:ext uri="{0D108BD9-81ED-4DB2-BD59-A6C34878D82A}">
                    <a16:rowId xmlns:a16="http://schemas.microsoft.com/office/drawing/2014/main" val="3856906570"/>
                  </a:ext>
                </a:extLst>
              </a:tr>
            </a:tbl>
          </a:graphicData>
        </a:graphic>
      </p:graphicFrame>
      <p:sp>
        <p:nvSpPr>
          <p:cNvPr id="2" name="Title 1">
            <a:extLst>
              <a:ext uri="{FF2B5EF4-FFF2-40B4-BE49-F238E27FC236}">
                <a16:creationId xmlns:a16="http://schemas.microsoft.com/office/drawing/2014/main" id="{96D9F580-B624-E64B-AC9A-0526E1C23545}"/>
              </a:ext>
            </a:extLst>
          </p:cNvPr>
          <p:cNvSpPr>
            <a:spLocks noGrp="1"/>
          </p:cNvSpPr>
          <p:nvPr>
            <p:ph type="title"/>
          </p:nvPr>
        </p:nvSpPr>
        <p:spPr>
          <a:xfrm>
            <a:off x="838200" y="365125"/>
            <a:ext cx="10515600" cy="1325563"/>
          </a:xfrm>
        </p:spPr>
        <p:txBody>
          <a:bodyPr/>
          <a:lstStyle/>
          <a:p>
            <a:pPr algn="ctr"/>
            <a:r>
              <a:rPr lang="en-US" dirty="0"/>
              <a:t>Research </a:t>
            </a:r>
            <a:r>
              <a:rPr lang="en-US" dirty="0">
                <a:solidFill>
                  <a:srgbClr val="FF0000"/>
                </a:solidFill>
              </a:rPr>
              <a:t>Methodology</a:t>
            </a:r>
          </a:p>
        </p:txBody>
      </p:sp>
      <p:graphicFrame>
        <p:nvGraphicFramePr>
          <p:cNvPr id="4" name="Table 3">
            <a:extLst>
              <a:ext uri="{FF2B5EF4-FFF2-40B4-BE49-F238E27FC236}">
                <a16:creationId xmlns:a16="http://schemas.microsoft.com/office/drawing/2014/main" id="{8F6AF014-2232-AA47-84F7-7E059722E4DB}"/>
              </a:ext>
            </a:extLst>
          </p:cNvPr>
          <p:cNvGraphicFramePr>
            <a:graphicFrameLocks noGrp="1"/>
          </p:cNvGraphicFramePr>
          <p:nvPr>
            <p:extLst/>
          </p:nvPr>
        </p:nvGraphicFramePr>
        <p:xfrm>
          <a:off x="236973" y="2142878"/>
          <a:ext cx="2147957" cy="3547536"/>
        </p:xfrm>
        <a:graphic>
          <a:graphicData uri="http://schemas.openxmlformats.org/drawingml/2006/table">
            <a:tbl>
              <a:tblPr firstRow="1" bandRow="1">
                <a:tableStyleId>{10A1B5D5-9B99-4C35-A422-299274C87663}</a:tableStyleId>
              </a:tblPr>
              <a:tblGrid>
                <a:gridCol w="2147957">
                  <a:extLst>
                    <a:ext uri="{9D8B030D-6E8A-4147-A177-3AD203B41FA5}">
                      <a16:colId xmlns:a16="http://schemas.microsoft.com/office/drawing/2014/main" val="1639118352"/>
                    </a:ext>
                  </a:extLst>
                </a:gridCol>
              </a:tblGrid>
              <a:tr h="886884">
                <a:tc>
                  <a:txBody>
                    <a:bodyPr/>
                    <a:lstStyle/>
                    <a:p>
                      <a:pPr algn="ctr"/>
                      <a:r>
                        <a:rPr lang="en-US" sz="2400" dirty="0"/>
                        <a:t>CONDITIONS</a:t>
                      </a:r>
                    </a:p>
                  </a:txBody>
                  <a:tcPr anchor="ctr"/>
                </a:tc>
                <a:extLst>
                  <a:ext uri="{0D108BD9-81ED-4DB2-BD59-A6C34878D82A}">
                    <a16:rowId xmlns:a16="http://schemas.microsoft.com/office/drawing/2014/main" val="1727270609"/>
                  </a:ext>
                </a:extLst>
              </a:tr>
              <a:tr h="886884">
                <a:tc>
                  <a:txBody>
                    <a:bodyPr/>
                    <a:lstStyle/>
                    <a:p>
                      <a:pPr algn="ctr"/>
                      <a:r>
                        <a:rPr lang="en-US" dirty="0"/>
                        <a:t>No Noise</a:t>
                      </a:r>
                    </a:p>
                  </a:txBody>
                  <a:tcPr/>
                </a:tc>
                <a:extLst>
                  <a:ext uri="{0D108BD9-81ED-4DB2-BD59-A6C34878D82A}">
                    <a16:rowId xmlns:a16="http://schemas.microsoft.com/office/drawing/2014/main" val="2997605556"/>
                  </a:ext>
                </a:extLst>
              </a:tr>
              <a:tr h="886884">
                <a:tc>
                  <a:txBody>
                    <a:bodyPr/>
                    <a:lstStyle/>
                    <a:p>
                      <a:pPr algn="ctr"/>
                      <a:r>
                        <a:rPr lang="en-US" dirty="0"/>
                        <a:t>Noise to Neural Network parameters</a:t>
                      </a:r>
                    </a:p>
                  </a:txBody>
                  <a:tcPr/>
                </a:tc>
                <a:extLst>
                  <a:ext uri="{0D108BD9-81ED-4DB2-BD59-A6C34878D82A}">
                    <a16:rowId xmlns:a16="http://schemas.microsoft.com/office/drawing/2014/main" val="1924474785"/>
                  </a:ext>
                </a:extLst>
              </a:tr>
              <a:tr h="886884">
                <a:tc>
                  <a:txBody>
                    <a:bodyPr/>
                    <a:lstStyle/>
                    <a:p>
                      <a:pPr algn="ctr"/>
                      <a:r>
                        <a:rPr lang="en-US" dirty="0"/>
                        <a:t>Noise to Omega</a:t>
                      </a:r>
                    </a:p>
                  </a:txBody>
                  <a:tcPr/>
                </a:tc>
                <a:extLst>
                  <a:ext uri="{0D108BD9-81ED-4DB2-BD59-A6C34878D82A}">
                    <a16:rowId xmlns:a16="http://schemas.microsoft.com/office/drawing/2014/main" val="722745318"/>
                  </a:ext>
                </a:extLst>
              </a:tr>
            </a:tbl>
          </a:graphicData>
        </a:graphic>
      </p:graphicFrame>
      <p:graphicFrame>
        <p:nvGraphicFramePr>
          <p:cNvPr id="13" name="Table 12">
            <a:extLst>
              <a:ext uri="{FF2B5EF4-FFF2-40B4-BE49-F238E27FC236}">
                <a16:creationId xmlns:a16="http://schemas.microsoft.com/office/drawing/2014/main" id="{9B4A5829-F5DD-FA47-A994-41C60753C658}"/>
              </a:ext>
            </a:extLst>
          </p:cNvPr>
          <p:cNvGraphicFramePr>
            <a:graphicFrameLocks noGrp="1"/>
          </p:cNvGraphicFramePr>
          <p:nvPr>
            <p:extLst>
              <p:ext uri="{D42A27DB-BD31-4B8C-83A1-F6EECF244321}">
                <p14:modId xmlns:p14="http://schemas.microsoft.com/office/powerpoint/2010/main" val="1179570554"/>
              </p:ext>
            </p:extLst>
          </p:nvPr>
        </p:nvGraphicFramePr>
        <p:xfrm>
          <a:off x="2703038" y="2830373"/>
          <a:ext cx="1483323" cy="2274993"/>
        </p:xfrm>
        <a:graphic>
          <a:graphicData uri="http://schemas.openxmlformats.org/drawingml/2006/table">
            <a:tbl>
              <a:tblPr firstRow="1" bandRow="1">
                <a:tableStyleId>{F5AB1C69-6EDB-4FF4-983F-18BD219EF322}</a:tableStyleId>
              </a:tblPr>
              <a:tblGrid>
                <a:gridCol w="1483323">
                  <a:extLst>
                    <a:ext uri="{9D8B030D-6E8A-4147-A177-3AD203B41FA5}">
                      <a16:colId xmlns:a16="http://schemas.microsoft.com/office/drawing/2014/main" val="2353882286"/>
                    </a:ext>
                  </a:extLst>
                </a:gridCol>
              </a:tblGrid>
              <a:tr h="1086273">
                <a:tc>
                  <a:txBody>
                    <a:bodyPr/>
                    <a:lstStyle/>
                    <a:p>
                      <a:pPr algn="ctr"/>
                      <a:r>
                        <a:rPr lang="en-US" sz="2400" dirty="0"/>
                        <a:t>Optimizer</a:t>
                      </a:r>
                    </a:p>
                  </a:txBody>
                  <a:tcPr anchor="ctr"/>
                </a:tc>
                <a:extLst>
                  <a:ext uri="{0D108BD9-81ED-4DB2-BD59-A6C34878D82A}">
                    <a16:rowId xmlns:a16="http://schemas.microsoft.com/office/drawing/2014/main" val="4039922257"/>
                  </a:ext>
                </a:extLst>
              </a:tr>
              <a:tr h="1086273">
                <a:tc>
                  <a:txBody>
                    <a:bodyPr/>
                    <a:lstStyle/>
                    <a:p>
                      <a:pPr algn="ctr"/>
                      <a:r>
                        <a:rPr lang="en-US" dirty="0"/>
                        <a:t>Evolutionary</a:t>
                      </a:r>
                    </a:p>
                    <a:p>
                      <a:pPr algn="ctr"/>
                      <a:r>
                        <a:rPr lang="en-US" dirty="0"/>
                        <a:t>Algorithm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(10 trials x 3 conditions)</a:t>
                      </a:r>
                    </a:p>
                  </a:txBody>
                  <a:tcPr/>
                </a:tc>
                <a:extLst>
                  <a:ext uri="{0D108BD9-81ED-4DB2-BD59-A6C34878D82A}">
                    <a16:rowId xmlns:a16="http://schemas.microsoft.com/office/drawing/2014/main" val="705336686"/>
                  </a:ext>
                </a:extLst>
              </a:tr>
            </a:tbl>
          </a:graphicData>
        </a:graphic>
      </p:graphicFrame>
      <p:cxnSp>
        <p:nvCxnSpPr>
          <p:cNvPr id="6" name="Straight Arrow Connector 5">
            <a:extLst>
              <a:ext uri="{FF2B5EF4-FFF2-40B4-BE49-F238E27FC236}">
                <a16:creationId xmlns:a16="http://schemas.microsoft.com/office/drawing/2014/main" id="{28120CDA-1576-8243-8908-E595F9738F96}"/>
              </a:ext>
            </a:extLst>
          </p:cNvPr>
          <p:cNvCxnSpPr>
            <a:cxnSpLocks/>
          </p:cNvCxnSpPr>
          <p:nvPr/>
        </p:nvCxnSpPr>
        <p:spPr>
          <a:xfrm>
            <a:off x="2161819" y="4248090"/>
            <a:ext cx="799055" cy="32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DA90F83-F08F-9348-B732-99C4854E795C}"/>
              </a:ext>
            </a:extLst>
          </p:cNvPr>
          <p:cNvCxnSpPr>
            <a:cxnSpLocks/>
          </p:cNvCxnSpPr>
          <p:nvPr/>
        </p:nvCxnSpPr>
        <p:spPr>
          <a:xfrm>
            <a:off x="2034853" y="3251201"/>
            <a:ext cx="817183" cy="8603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5316C04-73E8-874D-BE7A-BDE72A5250F1}"/>
              </a:ext>
            </a:extLst>
          </p:cNvPr>
          <p:cNvCxnSpPr>
            <a:cxnSpLocks/>
          </p:cNvCxnSpPr>
          <p:nvPr/>
        </p:nvCxnSpPr>
        <p:spPr>
          <a:xfrm flipV="1">
            <a:off x="2369841" y="4508996"/>
            <a:ext cx="578649" cy="569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3" name="Table 22">
            <a:extLst>
              <a:ext uri="{FF2B5EF4-FFF2-40B4-BE49-F238E27FC236}">
                <a16:creationId xmlns:a16="http://schemas.microsoft.com/office/drawing/2014/main" id="{4501C0E4-390E-4747-84DC-DFF3F09BEEB3}"/>
              </a:ext>
            </a:extLst>
          </p:cNvPr>
          <p:cNvGraphicFramePr>
            <a:graphicFrameLocks noGrp="1"/>
          </p:cNvGraphicFramePr>
          <p:nvPr>
            <p:extLst>
              <p:ext uri="{D42A27DB-BD31-4B8C-83A1-F6EECF244321}">
                <p14:modId xmlns:p14="http://schemas.microsoft.com/office/powerpoint/2010/main" val="1746448599"/>
              </p:ext>
            </p:extLst>
          </p:nvPr>
        </p:nvGraphicFramePr>
        <p:xfrm>
          <a:off x="6267473" y="2142878"/>
          <a:ext cx="1239744" cy="3285808"/>
        </p:xfrm>
        <a:graphic>
          <a:graphicData uri="http://schemas.openxmlformats.org/drawingml/2006/table">
            <a:tbl>
              <a:tblPr firstRow="1" bandRow="1">
                <a:tableStyleId>{00A15C55-8517-42AA-B614-E9B94910E393}</a:tableStyleId>
              </a:tblPr>
              <a:tblGrid>
                <a:gridCol w="1239744">
                  <a:extLst>
                    <a:ext uri="{9D8B030D-6E8A-4147-A177-3AD203B41FA5}">
                      <a16:colId xmlns:a16="http://schemas.microsoft.com/office/drawing/2014/main" val="3008418486"/>
                    </a:ext>
                  </a:extLst>
                </a:gridCol>
              </a:tblGrid>
              <a:tr h="1642904">
                <a:tc>
                  <a:txBody>
                    <a:bodyPr/>
                    <a:lstStyle/>
                    <a:p>
                      <a:pPr algn="ctr"/>
                      <a:r>
                        <a:rPr lang="en-US" sz="2400" dirty="0"/>
                        <a:t>Isolator</a:t>
                      </a:r>
                      <a:endParaRPr lang="en-US" sz="2000" dirty="0"/>
                    </a:p>
                  </a:txBody>
                  <a:tcPr anchor="ctr"/>
                </a:tc>
                <a:extLst>
                  <a:ext uri="{0D108BD9-81ED-4DB2-BD59-A6C34878D82A}">
                    <a16:rowId xmlns:a16="http://schemas.microsoft.com/office/drawing/2014/main" val="1524166868"/>
                  </a:ext>
                </a:extLst>
              </a:tr>
              <a:tr h="1642904">
                <a:tc>
                  <a:txBody>
                    <a:bodyPr/>
                    <a:lstStyle/>
                    <a:p>
                      <a:pPr algn="ctr"/>
                      <a:endParaRPr lang="en-US" dirty="0"/>
                    </a:p>
                    <a:p>
                      <a:pPr algn="ctr"/>
                      <a:endParaRPr lang="en-US" dirty="0"/>
                    </a:p>
                    <a:p>
                      <a:pPr algn="ctr"/>
                      <a:r>
                        <a:rPr lang="en-US" dirty="0"/>
                        <a:t>&gt;0.58</a:t>
                      </a:r>
                    </a:p>
                  </a:txBody>
                  <a:tcPr/>
                </a:tc>
                <a:extLst>
                  <a:ext uri="{0D108BD9-81ED-4DB2-BD59-A6C34878D82A}">
                    <a16:rowId xmlns:a16="http://schemas.microsoft.com/office/drawing/2014/main" val="3856906570"/>
                  </a:ext>
                </a:extLst>
              </a:tr>
            </a:tbl>
          </a:graphicData>
        </a:graphic>
      </p:graphicFrame>
      <p:cxnSp>
        <p:nvCxnSpPr>
          <p:cNvPr id="28" name="Straight Arrow Connector 27">
            <a:extLst>
              <a:ext uri="{FF2B5EF4-FFF2-40B4-BE49-F238E27FC236}">
                <a16:creationId xmlns:a16="http://schemas.microsoft.com/office/drawing/2014/main" id="{AD5C9B17-8365-D54F-A4F6-94D3F50A292D}"/>
              </a:ext>
            </a:extLst>
          </p:cNvPr>
          <p:cNvCxnSpPr>
            <a:cxnSpLocks/>
          </p:cNvCxnSpPr>
          <p:nvPr/>
        </p:nvCxnSpPr>
        <p:spPr>
          <a:xfrm>
            <a:off x="3944087" y="4502051"/>
            <a:ext cx="8150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5D1DE66-DA9C-EF41-8A7F-98B958055EAE}"/>
              </a:ext>
            </a:extLst>
          </p:cNvPr>
          <p:cNvCxnSpPr>
            <a:cxnSpLocks/>
          </p:cNvCxnSpPr>
          <p:nvPr/>
        </p:nvCxnSpPr>
        <p:spPr>
          <a:xfrm>
            <a:off x="5688499" y="4502051"/>
            <a:ext cx="8150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4207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9F580-B624-E64B-AC9A-0526E1C23545}"/>
              </a:ext>
            </a:extLst>
          </p:cNvPr>
          <p:cNvSpPr>
            <a:spLocks noGrp="1"/>
          </p:cNvSpPr>
          <p:nvPr>
            <p:ph type="title"/>
          </p:nvPr>
        </p:nvSpPr>
        <p:spPr/>
        <p:txBody>
          <a:bodyPr/>
          <a:lstStyle/>
          <a:p>
            <a:pPr algn="ctr"/>
            <a:r>
              <a:rPr lang="en-US" dirty="0"/>
              <a:t>Research </a:t>
            </a:r>
            <a:r>
              <a:rPr lang="en-US" dirty="0">
                <a:solidFill>
                  <a:srgbClr val="FF0000"/>
                </a:solidFill>
              </a:rPr>
              <a:t>Methodology</a:t>
            </a:r>
          </a:p>
        </p:txBody>
      </p:sp>
      <p:graphicFrame>
        <p:nvGraphicFramePr>
          <p:cNvPr id="27" name="Table 26">
            <a:extLst>
              <a:ext uri="{FF2B5EF4-FFF2-40B4-BE49-F238E27FC236}">
                <a16:creationId xmlns:a16="http://schemas.microsoft.com/office/drawing/2014/main" id="{14BDAAF4-8AF3-C447-9116-E32E5727AFEE}"/>
              </a:ext>
            </a:extLst>
          </p:cNvPr>
          <p:cNvGraphicFramePr>
            <a:graphicFrameLocks noGrp="1"/>
          </p:cNvGraphicFramePr>
          <p:nvPr>
            <p:extLst>
              <p:ext uri="{D42A27DB-BD31-4B8C-83A1-F6EECF244321}">
                <p14:modId xmlns:p14="http://schemas.microsoft.com/office/powerpoint/2010/main" val="3060696527"/>
              </p:ext>
            </p:extLst>
          </p:nvPr>
        </p:nvGraphicFramePr>
        <p:xfrm>
          <a:off x="7862383" y="2128079"/>
          <a:ext cx="1936289" cy="3285808"/>
        </p:xfrm>
        <a:graphic>
          <a:graphicData uri="http://schemas.openxmlformats.org/drawingml/2006/table">
            <a:tbl>
              <a:tblPr firstRow="1" bandRow="1">
                <a:tableStyleId>{21E4AEA4-8DFA-4A89-87EB-49C32662AFE0}</a:tableStyleId>
              </a:tblPr>
              <a:tblGrid>
                <a:gridCol w="1936289">
                  <a:extLst>
                    <a:ext uri="{9D8B030D-6E8A-4147-A177-3AD203B41FA5}">
                      <a16:colId xmlns:a16="http://schemas.microsoft.com/office/drawing/2014/main" val="3008418486"/>
                    </a:ext>
                  </a:extLst>
                </a:gridCol>
              </a:tblGrid>
              <a:tr h="1642904">
                <a:tc>
                  <a:txBody>
                    <a:bodyPr/>
                    <a:lstStyle/>
                    <a:p>
                      <a:pPr algn="ctr"/>
                      <a:r>
                        <a:rPr lang="en-US" sz="2400" dirty="0"/>
                        <a:t>Robustness Test in SIMULATION</a:t>
                      </a:r>
                    </a:p>
                  </a:txBody>
                  <a:tcPr anchor="ctr"/>
                </a:tc>
                <a:extLst>
                  <a:ext uri="{0D108BD9-81ED-4DB2-BD59-A6C34878D82A}">
                    <a16:rowId xmlns:a16="http://schemas.microsoft.com/office/drawing/2014/main" val="1524166868"/>
                  </a:ext>
                </a:extLst>
              </a:tr>
              <a:tr h="1642904">
                <a:tc>
                  <a:txBody>
                    <a:bodyPr/>
                    <a:lstStyle/>
                    <a:p>
                      <a:pPr algn="ctr"/>
                      <a:endParaRPr lang="en-US" dirty="0"/>
                    </a:p>
                    <a:p>
                      <a:pPr algn="ctr"/>
                      <a:endParaRPr lang="en-US" dirty="0"/>
                    </a:p>
                    <a:p>
                      <a:pPr algn="ctr"/>
                      <a:r>
                        <a:rPr lang="en-US" dirty="0"/>
                        <a:t>Noise to Leg Force</a:t>
                      </a:r>
                    </a:p>
                  </a:txBody>
                  <a:tcPr/>
                </a:tc>
                <a:extLst>
                  <a:ext uri="{0D108BD9-81ED-4DB2-BD59-A6C34878D82A}">
                    <a16:rowId xmlns:a16="http://schemas.microsoft.com/office/drawing/2014/main" val="3856906570"/>
                  </a:ext>
                </a:extLst>
              </a:tr>
            </a:tbl>
          </a:graphicData>
        </a:graphic>
      </p:graphicFrame>
      <p:graphicFrame>
        <p:nvGraphicFramePr>
          <p:cNvPr id="16" name="Table 15">
            <a:extLst>
              <a:ext uri="{FF2B5EF4-FFF2-40B4-BE49-F238E27FC236}">
                <a16:creationId xmlns:a16="http://schemas.microsoft.com/office/drawing/2014/main" id="{36A734F8-18D9-5041-B75D-0850EE5B2333}"/>
              </a:ext>
            </a:extLst>
          </p:cNvPr>
          <p:cNvGraphicFramePr>
            <a:graphicFrameLocks noGrp="1"/>
          </p:cNvGraphicFramePr>
          <p:nvPr>
            <p:extLst>
              <p:ext uri="{D42A27DB-BD31-4B8C-83A1-F6EECF244321}">
                <p14:modId xmlns:p14="http://schemas.microsoft.com/office/powerpoint/2010/main" val="444430973"/>
              </p:ext>
            </p:extLst>
          </p:nvPr>
        </p:nvGraphicFramePr>
        <p:xfrm>
          <a:off x="4531291" y="2142878"/>
          <a:ext cx="1418373" cy="3285808"/>
        </p:xfrm>
        <a:graphic>
          <a:graphicData uri="http://schemas.openxmlformats.org/drawingml/2006/table">
            <a:tbl>
              <a:tblPr firstRow="1" bandRow="1">
                <a:tableStyleId>{7DF18680-E054-41AD-8BC1-D1AEF772440D}</a:tableStyleId>
              </a:tblPr>
              <a:tblGrid>
                <a:gridCol w="1418373">
                  <a:extLst>
                    <a:ext uri="{9D8B030D-6E8A-4147-A177-3AD203B41FA5}">
                      <a16:colId xmlns:a16="http://schemas.microsoft.com/office/drawing/2014/main" val="3008418486"/>
                    </a:ext>
                  </a:extLst>
                </a:gridCol>
              </a:tblGrid>
              <a:tr h="1642904">
                <a:tc>
                  <a:txBody>
                    <a:bodyPr/>
                    <a:lstStyle/>
                    <a:p>
                      <a:pPr algn="ctr"/>
                      <a:r>
                        <a:rPr lang="en-US" sz="2400" dirty="0"/>
                        <a:t>Equalizer</a:t>
                      </a:r>
                    </a:p>
                  </a:txBody>
                  <a:tcPr anchor="ctr"/>
                </a:tc>
                <a:extLst>
                  <a:ext uri="{0D108BD9-81ED-4DB2-BD59-A6C34878D82A}">
                    <a16:rowId xmlns:a16="http://schemas.microsoft.com/office/drawing/2014/main" val="1524166868"/>
                  </a:ext>
                </a:extLst>
              </a:tr>
              <a:tr h="1642904">
                <a:tc>
                  <a:txBody>
                    <a:bodyPr/>
                    <a:lstStyle/>
                    <a:p>
                      <a:pPr algn="ctr"/>
                      <a:endParaRPr lang="en-US" sz="1800" dirty="0"/>
                    </a:p>
                    <a:p>
                      <a:pPr algn="ctr"/>
                      <a:r>
                        <a:rPr lang="en-US" sz="1800" dirty="0"/>
                        <a:t>Standardize; Accuracy</a:t>
                      </a:r>
                    </a:p>
                  </a:txBody>
                  <a:tcPr/>
                </a:tc>
                <a:extLst>
                  <a:ext uri="{0D108BD9-81ED-4DB2-BD59-A6C34878D82A}">
                    <a16:rowId xmlns:a16="http://schemas.microsoft.com/office/drawing/2014/main" val="3856906570"/>
                  </a:ext>
                </a:extLst>
              </a:tr>
            </a:tbl>
          </a:graphicData>
        </a:graphic>
      </p:graphicFrame>
      <p:graphicFrame>
        <p:nvGraphicFramePr>
          <p:cNvPr id="17" name="Table 16">
            <a:extLst>
              <a:ext uri="{FF2B5EF4-FFF2-40B4-BE49-F238E27FC236}">
                <a16:creationId xmlns:a16="http://schemas.microsoft.com/office/drawing/2014/main" id="{151E1157-7204-8F47-A2AA-9CE0A19D58E1}"/>
              </a:ext>
            </a:extLst>
          </p:cNvPr>
          <p:cNvGraphicFramePr>
            <a:graphicFrameLocks noGrp="1"/>
          </p:cNvGraphicFramePr>
          <p:nvPr>
            <p:extLst/>
          </p:nvPr>
        </p:nvGraphicFramePr>
        <p:xfrm>
          <a:off x="236973" y="2142878"/>
          <a:ext cx="2147957" cy="3547536"/>
        </p:xfrm>
        <a:graphic>
          <a:graphicData uri="http://schemas.openxmlformats.org/drawingml/2006/table">
            <a:tbl>
              <a:tblPr firstRow="1" bandRow="1">
                <a:tableStyleId>{10A1B5D5-9B99-4C35-A422-299274C87663}</a:tableStyleId>
              </a:tblPr>
              <a:tblGrid>
                <a:gridCol w="2147957">
                  <a:extLst>
                    <a:ext uri="{9D8B030D-6E8A-4147-A177-3AD203B41FA5}">
                      <a16:colId xmlns:a16="http://schemas.microsoft.com/office/drawing/2014/main" val="1639118352"/>
                    </a:ext>
                  </a:extLst>
                </a:gridCol>
              </a:tblGrid>
              <a:tr h="886884">
                <a:tc>
                  <a:txBody>
                    <a:bodyPr/>
                    <a:lstStyle/>
                    <a:p>
                      <a:pPr algn="ctr"/>
                      <a:r>
                        <a:rPr lang="en-US" sz="2400" dirty="0"/>
                        <a:t>CONDITIONS</a:t>
                      </a:r>
                    </a:p>
                  </a:txBody>
                  <a:tcPr anchor="ctr"/>
                </a:tc>
                <a:extLst>
                  <a:ext uri="{0D108BD9-81ED-4DB2-BD59-A6C34878D82A}">
                    <a16:rowId xmlns:a16="http://schemas.microsoft.com/office/drawing/2014/main" val="1727270609"/>
                  </a:ext>
                </a:extLst>
              </a:tr>
              <a:tr h="886884">
                <a:tc>
                  <a:txBody>
                    <a:bodyPr/>
                    <a:lstStyle/>
                    <a:p>
                      <a:pPr algn="ctr"/>
                      <a:r>
                        <a:rPr lang="en-US" dirty="0"/>
                        <a:t>No Noise</a:t>
                      </a:r>
                    </a:p>
                  </a:txBody>
                  <a:tcPr/>
                </a:tc>
                <a:extLst>
                  <a:ext uri="{0D108BD9-81ED-4DB2-BD59-A6C34878D82A}">
                    <a16:rowId xmlns:a16="http://schemas.microsoft.com/office/drawing/2014/main" val="2997605556"/>
                  </a:ext>
                </a:extLst>
              </a:tr>
              <a:tr h="886884">
                <a:tc>
                  <a:txBody>
                    <a:bodyPr/>
                    <a:lstStyle/>
                    <a:p>
                      <a:pPr algn="ctr"/>
                      <a:r>
                        <a:rPr lang="en-US" dirty="0"/>
                        <a:t>Noise to Neural Network parameters</a:t>
                      </a:r>
                    </a:p>
                  </a:txBody>
                  <a:tcPr/>
                </a:tc>
                <a:extLst>
                  <a:ext uri="{0D108BD9-81ED-4DB2-BD59-A6C34878D82A}">
                    <a16:rowId xmlns:a16="http://schemas.microsoft.com/office/drawing/2014/main" val="1924474785"/>
                  </a:ext>
                </a:extLst>
              </a:tr>
              <a:tr h="886884">
                <a:tc>
                  <a:txBody>
                    <a:bodyPr/>
                    <a:lstStyle/>
                    <a:p>
                      <a:pPr algn="ctr"/>
                      <a:r>
                        <a:rPr lang="en-US" dirty="0"/>
                        <a:t>Noise to Omega</a:t>
                      </a:r>
                    </a:p>
                  </a:txBody>
                  <a:tcPr/>
                </a:tc>
                <a:extLst>
                  <a:ext uri="{0D108BD9-81ED-4DB2-BD59-A6C34878D82A}">
                    <a16:rowId xmlns:a16="http://schemas.microsoft.com/office/drawing/2014/main" val="722745318"/>
                  </a:ext>
                </a:extLst>
              </a:tr>
            </a:tbl>
          </a:graphicData>
        </a:graphic>
      </p:graphicFrame>
      <p:graphicFrame>
        <p:nvGraphicFramePr>
          <p:cNvPr id="18" name="Table 17">
            <a:extLst>
              <a:ext uri="{FF2B5EF4-FFF2-40B4-BE49-F238E27FC236}">
                <a16:creationId xmlns:a16="http://schemas.microsoft.com/office/drawing/2014/main" id="{C158E97E-2F2D-7F4D-9914-CB77895EF55D}"/>
              </a:ext>
            </a:extLst>
          </p:cNvPr>
          <p:cNvGraphicFramePr>
            <a:graphicFrameLocks noGrp="1"/>
          </p:cNvGraphicFramePr>
          <p:nvPr>
            <p:extLst>
              <p:ext uri="{D42A27DB-BD31-4B8C-83A1-F6EECF244321}">
                <p14:modId xmlns:p14="http://schemas.microsoft.com/office/powerpoint/2010/main" val="3887491766"/>
              </p:ext>
            </p:extLst>
          </p:nvPr>
        </p:nvGraphicFramePr>
        <p:xfrm>
          <a:off x="2703038" y="2830373"/>
          <a:ext cx="1483323" cy="2274993"/>
        </p:xfrm>
        <a:graphic>
          <a:graphicData uri="http://schemas.openxmlformats.org/drawingml/2006/table">
            <a:tbl>
              <a:tblPr firstRow="1" bandRow="1">
                <a:tableStyleId>{F5AB1C69-6EDB-4FF4-983F-18BD219EF322}</a:tableStyleId>
              </a:tblPr>
              <a:tblGrid>
                <a:gridCol w="1483323">
                  <a:extLst>
                    <a:ext uri="{9D8B030D-6E8A-4147-A177-3AD203B41FA5}">
                      <a16:colId xmlns:a16="http://schemas.microsoft.com/office/drawing/2014/main" val="2353882286"/>
                    </a:ext>
                  </a:extLst>
                </a:gridCol>
              </a:tblGrid>
              <a:tr h="1086273">
                <a:tc>
                  <a:txBody>
                    <a:bodyPr/>
                    <a:lstStyle/>
                    <a:p>
                      <a:pPr algn="ctr"/>
                      <a:r>
                        <a:rPr lang="en-US" sz="2400" dirty="0"/>
                        <a:t>Optimizer</a:t>
                      </a:r>
                    </a:p>
                  </a:txBody>
                  <a:tcPr anchor="ctr"/>
                </a:tc>
                <a:extLst>
                  <a:ext uri="{0D108BD9-81ED-4DB2-BD59-A6C34878D82A}">
                    <a16:rowId xmlns:a16="http://schemas.microsoft.com/office/drawing/2014/main" val="4039922257"/>
                  </a:ext>
                </a:extLst>
              </a:tr>
              <a:tr h="1086273">
                <a:tc>
                  <a:txBody>
                    <a:bodyPr/>
                    <a:lstStyle/>
                    <a:p>
                      <a:pPr algn="ctr"/>
                      <a:r>
                        <a:rPr lang="en-US" dirty="0"/>
                        <a:t>Evolutionary</a:t>
                      </a:r>
                    </a:p>
                    <a:p>
                      <a:pPr algn="ctr"/>
                      <a:r>
                        <a:rPr lang="en-US" dirty="0"/>
                        <a:t>Algorithm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(10 trials x 3 conditions)</a:t>
                      </a:r>
                    </a:p>
                  </a:txBody>
                  <a:tcPr/>
                </a:tc>
                <a:extLst>
                  <a:ext uri="{0D108BD9-81ED-4DB2-BD59-A6C34878D82A}">
                    <a16:rowId xmlns:a16="http://schemas.microsoft.com/office/drawing/2014/main" val="705336686"/>
                  </a:ext>
                </a:extLst>
              </a:tr>
            </a:tbl>
          </a:graphicData>
        </a:graphic>
      </p:graphicFrame>
      <p:cxnSp>
        <p:nvCxnSpPr>
          <p:cNvPr id="19" name="Straight Arrow Connector 18">
            <a:extLst>
              <a:ext uri="{FF2B5EF4-FFF2-40B4-BE49-F238E27FC236}">
                <a16:creationId xmlns:a16="http://schemas.microsoft.com/office/drawing/2014/main" id="{E527E62B-AC67-D94A-93B5-D2A683F02C1A}"/>
              </a:ext>
            </a:extLst>
          </p:cNvPr>
          <p:cNvCxnSpPr>
            <a:cxnSpLocks/>
          </p:cNvCxnSpPr>
          <p:nvPr/>
        </p:nvCxnSpPr>
        <p:spPr>
          <a:xfrm>
            <a:off x="2161819" y="4248090"/>
            <a:ext cx="799055" cy="32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BB844EB-87CE-0D49-ACBF-BA281BF2DFED}"/>
              </a:ext>
            </a:extLst>
          </p:cNvPr>
          <p:cNvCxnSpPr>
            <a:cxnSpLocks/>
          </p:cNvCxnSpPr>
          <p:nvPr/>
        </p:nvCxnSpPr>
        <p:spPr>
          <a:xfrm>
            <a:off x="2034853" y="3251201"/>
            <a:ext cx="817183" cy="8603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A0DDC88-3EF5-C440-8B1D-CEFCA88CFA3C}"/>
              </a:ext>
            </a:extLst>
          </p:cNvPr>
          <p:cNvCxnSpPr>
            <a:cxnSpLocks/>
          </p:cNvCxnSpPr>
          <p:nvPr/>
        </p:nvCxnSpPr>
        <p:spPr>
          <a:xfrm flipV="1">
            <a:off x="2369841" y="4508996"/>
            <a:ext cx="578649" cy="569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4" name="Table 23">
            <a:extLst>
              <a:ext uri="{FF2B5EF4-FFF2-40B4-BE49-F238E27FC236}">
                <a16:creationId xmlns:a16="http://schemas.microsoft.com/office/drawing/2014/main" id="{A1ED6243-8F0A-A04F-8193-DB8927A57B28}"/>
              </a:ext>
            </a:extLst>
          </p:cNvPr>
          <p:cNvGraphicFramePr>
            <a:graphicFrameLocks noGrp="1"/>
          </p:cNvGraphicFramePr>
          <p:nvPr>
            <p:extLst>
              <p:ext uri="{D42A27DB-BD31-4B8C-83A1-F6EECF244321}">
                <p14:modId xmlns:p14="http://schemas.microsoft.com/office/powerpoint/2010/main" val="920707075"/>
              </p:ext>
            </p:extLst>
          </p:nvPr>
        </p:nvGraphicFramePr>
        <p:xfrm>
          <a:off x="6267473" y="2142878"/>
          <a:ext cx="1239744" cy="3285808"/>
        </p:xfrm>
        <a:graphic>
          <a:graphicData uri="http://schemas.openxmlformats.org/drawingml/2006/table">
            <a:tbl>
              <a:tblPr firstRow="1" bandRow="1">
                <a:tableStyleId>{00A15C55-8517-42AA-B614-E9B94910E393}</a:tableStyleId>
              </a:tblPr>
              <a:tblGrid>
                <a:gridCol w="1239744">
                  <a:extLst>
                    <a:ext uri="{9D8B030D-6E8A-4147-A177-3AD203B41FA5}">
                      <a16:colId xmlns:a16="http://schemas.microsoft.com/office/drawing/2014/main" val="3008418486"/>
                    </a:ext>
                  </a:extLst>
                </a:gridCol>
              </a:tblGrid>
              <a:tr h="1642904">
                <a:tc>
                  <a:txBody>
                    <a:bodyPr/>
                    <a:lstStyle/>
                    <a:p>
                      <a:pPr algn="ctr"/>
                      <a:r>
                        <a:rPr lang="en-US" sz="2400" dirty="0"/>
                        <a:t>Isolator</a:t>
                      </a:r>
                      <a:endParaRPr lang="en-US" sz="2000" dirty="0"/>
                    </a:p>
                  </a:txBody>
                  <a:tcPr anchor="ctr"/>
                </a:tc>
                <a:extLst>
                  <a:ext uri="{0D108BD9-81ED-4DB2-BD59-A6C34878D82A}">
                    <a16:rowId xmlns:a16="http://schemas.microsoft.com/office/drawing/2014/main" val="1524166868"/>
                  </a:ext>
                </a:extLst>
              </a:tr>
              <a:tr h="1642904">
                <a:tc>
                  <a:txBody>
                    <a:bodyPr/>
                    <a:lstStyle/>
                    <a:p>
                      <a:pPr algn="ctr"/>
                      <a:endParaRPr lang="en-US" dirty="0"/>
                    </a:p>
                    <a:p>
                      <a:pPr algn="ctr"/>
                      <a:endParaRPr lang="en-US" dirty="0"/>
                    </a:p>
                    <a:p>
                      <a:pPr algn="ctr"/>
                      <a:r>
                        <a:rPr lang="en-US" dirty="0"/>
                        <a:t>&gt;0.58</a:t>
                      </a:r>
                    </a:p>
                  </a:txBody>
                  <a:tcPr/>
                </a:tc>
                <a:extLst>
                  <a:ext uri="{0D108BD9-81ED-4DB2-BD59-A6C34878D82A}">
                    <a16:rowId xmlns:a16="http://schemas.microsoft.com/office/drawing/2014/main" val="3856906570"/>
                  </a:ext>
                </a:extLst>
              </a:tr>
            </a:tbl>
          </a:graphicData>
        </a:graphic>
      </p:graphicFrame>
      <p:cxnSp>
        <p:nvCxnSpPr>
          <p:cNvPr id="25" name="Straight Arrow Connector 24">
            <a:extLst>
              <a:ext uri="{FF2B5EF4-FFF2-40B4-BE49-F238E27FC236}">
                <a16:creationId xmlns:a16="http://schemas.microsoft.com/office/drawing/2014/main" id="{9A6584A6-5492-3041-92F3-06FAB01A3921}"/>
              </a:ext>
            </a:extLst>
          </p:cNvPr>
          <p:cNvCxnSpPr>
            <a:cxnSpLocks/>
          </p:cNvCxnSpPr>
          <p:nvPr/>
        </p:nvCxnSpPr>
        <p:spPr>
          <a:xfrm>
            <a:off x="3944087" y="4502051"/>
            <a:ext cx="8150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3C46712-4AC7-9E42-A707-D29D403D860C}"/>
              </a:ext>
            </a:extLst>
          </p:cNvPr>
          <p:cNvCxnSpPr>
            <a:cxnSpLocks/>
          </p:cNvCxnSpPr>
          <p:nvPr/>
        </p:nvCxnSpPr>
        <p:spPr>
          <a:xfrm>
            <a:off x="5688499" y="4502051"/>
            <a:ext cx="8150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65F5094-4641-D748-86AE-8E52180A1A0E}"/>
              </a:ext>
            </a:extLst>
          </p:cNvPr>
          <p:cNvCxnSpPr>
            <a:cxnSpLocks/>
          </p:cNvCxnSpPr>
          <p:nvPr/>
        </p:nvCxnSpPr>
        <p:spPr>
          <a:xfrm>
            <a:off x="7249886" y="4508996"/>
            <a:ext cx="6648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2069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9F580-B624-E64B-AC9A-0526E1C23545}"/>
              </a:ext>
            </a:extLst>
          </p:cNvPr>
          <p:cNvSpPr>
            <a:spLocks noGrp="1"/>
          </p:cNvSpPr>
          <p:nvPr>
            <p:ph type="title"/>
          </p:nvPr>
        </p:nvSpPr>
        <p:spPr/>
        <p:txBody>
          <a:bodyPr/>
          <a:lstStyle/>
          <a:p>
            <a:pPr algn="ctr"/>
            <a:r>
              <a:rPr lang="en-US" dirty="0"/>
              <a:t>Research </a:t>
            </a:r>
            <a:r>
              <a:rPr lang="en-US" dirty="0">
                <a:solidFill>
                  <a:srgbClr val="FF0000"/>
                </a:solidFill>
              </a:rPr>
              <a:t>Methodology</a:t>
            </a:r>
          </a:p>
        </p:txBody>
      </p:sp>
      <p:graphicFrame>
        <p:nvGraphicFramePr>
          <p:cNvPr id="29" name="Table 28">
            <a:extLst>
              <a:ext uri="{FF2B5EF4-FFF2-40B4-BE49-F238E27FC236}">
                <a16:creationId xmlns:a16="http://schemas.microsoft.com/office/drawing/2014/main" id="{3F939E5E-0CFB-6947-8A5E-97989084E0C4}"/>
              </a:ext>
            </a:extLst>
          </p:cNvPr>
          <p:cNvGraphicFramePr>
            <a:graphicFrameLocks noGrp="1"/>
          </p:cNvGraphicFramePr>
          <p:nvPr>
            <p:extLst/>
          </p:nvPr>
        </p:nvGraphicFramePr>
        <p:xfrm>
          <a:off x="10153839" y="2128079"/>
          <a:ext cx="1674005" cy="3285808"/>
        </p:xfrm>
        <a:graphic>
          <a:graphicData uri="http://schemas.openxmlformats.org/drawingml/2006/table">
            <a:tbl>
              <a:tblPr firstRow="1" bandRow="1">
                <a:tableStyleId>{93296810-A885-4BE3-A3E7-6D5BEEA58F35}</a:tableStyleId>
              </a:tblPr>
              <a:tblGrid>
                <a:gridCol w="1674005">
                  <a:extLst>
                    <a:ext uri="{9D8B030D-6E8A-4147-A177-3AD203B41FA5}">
                      <a16:colId xmlns:a16="http://schemas.microsoft.com/office/drawing/2014/main" val="3008418486"/>
                    </a:ext>
                  </a:extLst>
                </a:gridCol>
              </a:tblGrid>
              <a:tr h="1642904">
                <a:tc>
                  <a:txBody>
                    <a:bodyPr/>
                    <a:lstStyle/>
                    <a:p>
                      <a:pPr algn="ctr"/>
                      <a:r>
                        <a:rPr lang="en-US" sz="2400" dirty="0"/>
                        <a:t>Test in REAL LIFE</a:t>
                      </a:r>
                    </a:p>
                  </a:txBody>
                  <a:tcPr anchor="ctr"/>
                </a:tc>
                <a:extLst>
                  <a:ext uri="{0D108BD9-81ED-4DB2-BD59-A6C34878D82A}">
                    <a16:rowId xmlns:a16="http://schemas.microsoft.com/office/drawing/2014/main" val="1524166868"/>
                  </a:ext>
                </a:extLst>
              </a:tr>
              <a:tr h="1642904">
                <a:tc>
                  <a:txBody>
                    <a:bodyPr/>
                    <a:lstStyle/>
                    <a:p>
                      <a:endParaRPr lang="en-US" dirty="0"/>
                    </a:p>
                  </a:txBody>
                  <a:tcPr/>
                </a:tc>
                <a:extLst>
                  <a:ext uri="{0D108BD9-81ED-4DB2-BD59-A6C34878D82A}">
                    <a16:rowId xmlns:a16="http://schemas.microsoft.com/office/drawing/2014/main" val="3856906570"/>
                  </a:ext>
                </a:extLst>
              </a:tr>
            </a:tbl>
          </a:graphicData>
        </a:graphic>
      </p:graphicFrame>
      <p:graphicFrame>
        <p:nvGraphicFramePr>
          <p:cNvPr id="16" name="Table 15">
            <a:extLst>
              <a:ext uri="{FF2B5EF4-FFF2-40B4-BE49-F238E27FC236}">
                <a16:creationId xmlns:a16="http://schemas.microsoft.com/office/drawing/2014/main" id="{F42C363D-B83F-494B-B150-87686233B555}"/>
              </a:ext>
            </a:extLst>
          </p:cNvPr>
          <p:cNvGraphicFramePr>
            <a:graphicFrameLocks noGrp="1"/>
          </p:cNvGraphicFramePr>
          <p:nvPr>
            <p:extLst>
              <p:ext uri="{D42A27DB-BD31-4B8C-83A1-F6EECF244321}">
                <p14:modId xmlns:p14="http://schemas.microsoft.com/office/powerpoint/2010/main" val="4051874403"/>
              </p:ext>
            </p:extLst>
          </p:nvPr>
        </p:nvGraphicFramePr>
        <p:xfrm>
          <a:off x="7862383" y="2128079"/>
          <a:ext cx="1936289" cy="3285808"/>
        </p:xfrm>
        <a:graphic>
          <a:graphicData uri="http://schemas.openxmlformats.org/drawingml/2006/table">
            <a:tbl>
              <a:tblPr firstRow="1" bandRow="1">
                <a:tableStyleId>{21E4AEA4-8DFA-4A89-87EB-49C32662AFE0}</a:tableStyleId>
              </a:tblPr>
              <a:tblGrid>
                <a:gridCol w="1936289">
                  <a:extLst>
                    <a:ext uri="{9D8B030D-6E8A-4147-A177-3AD203B41FA5}">
                      <a16:colId xmlns:a16="http://schemas.microsoft.com/office/drawing/2014/main" val="3008418486"/>
                    </a:ext>
                  </a:extLst>
                </a:gridCol>
              </a:tblGrid>
              <a:tr h="1642904">
                <a:tc>
                  <a:txBody>
                    <a:bodyPr/>
                    <a:lstStyle/>
                    <a:p>
                      <a:pPr algn="ctr"/>
                      <a:r>
                        <a:rPr lang="en-US" sz="2400" dirty="0"/>
                        <a:t>Robustness Test in SIMULATION</a:t>
                      </a:r>
                    </a:p>
                  </a:txBody>
                  <a:tcPr anchor="ctr"/>
                </a:tc>
                <a:extLst>
                  <a:ext uri="{0D108BD9-81ED-4DB2-BD59-A6C34878D82A}">
                    <a16:rowId xmlns:a16="http://schemas.microsoft.com/office/drawing/2014/main" val="1524166868"/>
                  </a:ext>
                </a:extLst>
              </a:tr>
              <a:tr h="1642904">
                <a:tc>
                  <a:txBody>
                    <a:bodyPr/>
                    <a:lstStyle/>
                    <a:p>
                      <a:pPr algn="ctr"/>
                      <a:endParaRPr lang="en-US" dirty="0"/>
                    </a:p>
                    <a:p>
                      <a:pPr algn="ctr"/>
                      <a:endParaRPr lang="en-US" dirty="0"/>
                    </a:p>
                    <a:p>
                      <a:pPr algn="ctr"/>
                      <a:r>
                        <a:rPr lang="en-US" dirty="0"/>
                        <a:t>Noise to Leg Force</a:t>
                      </a:r>
                    </a:p>
                  </a:txBody>
                  <a:tcPr/>
                </a:tc>
                <a:extLst>
                  <a:ext uri="{0D108BD9-81ED-4DB2-BD59-A6C34878D82A}">
                    <a16:rowId xmlns:a16="http://schemas.microsoft.com/office/drawing/2014/main" val="3856906570"/>
                  </a:ext>
                </a:extLst>
              </a:tr>
            </a:tbl>
          </a:graphicData>
        </a:graphic>
      </p:graphicFrame>
      <p:graphicFrame>
        <p:nvGraphicFramePr>
          <p:cNvPr id="17" name="Table 16">
            <a:extLst>
              <a:ext uri="{FF2B5EF4-FFF2-40B4-BE49-F238E27FC236}">
                <a16:creationId xmlns:a16="http://schemas.microsoft.com/office/drawing/2014/main" id="{8A28BA3B-B17A-F74A-B7C8-FA9DAC992632}"/>
              </a:ext>
            </a:extLst>
          </p:cNvPr>
          <p:cNvGraphicFramePr>
            <a:graphicFrameLocks noGrp="1"/>
          </p:cNvGraphicFramePr>
          <p:nvPr>
            <p:extLst>
              <p:ext uri="{D42A27DB-BD31-4B8C-83A1-F6EECF244321}">
                <p14:modId xmlns:p14="http://schemas.microsoft.com/office/powerpoint/2010/main" val="2146174584"/>
              </p:ext>
            </p:extLst>
          </p:nvPr>
        </p:nvGraphicFramePr>
        <p:xfrm>
          <a:off x="4531291" y="2142878"/>
          <a:ext cx="1418373" cy="3285808"/>
        </p:xfrm>
        <a:graphic>
          <a:graphicData uri="http://schemas.openxmlformats.org/drawingml/2006/table">
            <a:tbl>
              <a:tblPr firstRow="1" bandRow="1">
                <a:tableStyleId>{7DF18680-E054-41AD-8BC1-D1AEF772440D}</a:tableStyleId>
              </a:tblPr>
              <a:tblGrid>
                <a:gridCol w="1418373">
                  <a:extLst>
                    <a:ext uri="{9D8B030D-6E8A-4147-A177-3AD203B41FA5}">
                      <a16:colId xmlns:a16="http://schemas.microsoft.com/office/drawing/2014/main" val="3008418486"/>
                    </a:ext>
                  </a:extLst>
                </a:gridCol>
              </a:tblGrid>
              <a:tr h="1642904">
                <a:tc>
                  <a:txBody>
                    <a:bodyPr/>
                    <a:lstStyle/>
                    <a:p>
                      <a:pPr algn="ctr"/>
                      <a:r>
                        <a:rPr lang="en-US" sz="2400" dirty="0"/>
                        <a:t>Equalizer</a:t>
                      </a:r>
                    </a:p>
                  </a:txBody>
                  <a:tcPr anchor="ctr"/>
                </a:tc>
                <a:extLst>
                  <a:ext uri="{0D108BD9-81ED-4DB2-BD59-A6C34878D82A}">
                    <a16:rowId xmlns:a16="http://schemas.microsoft.com/office/drawing/2014/main" val="1524166868"/>
                  </a:ext>
                </a:extLst>
              </a:tr>
              <a:tr h="1642904">
                <a:tc>
                  <a:txBody>
                    <a:bodyPr/>
                    <a:lstStyle/>
                    <a:p>
                      <a:pPr algn="ctr"/>
                      <a:endParaRPr lang="en-US" sz="1800" dirty="0"/>
                    </a:p>
                    <a:p>
                      <a:pPr algn="ctr"/>
                      <a:r>
                        <a:rPr lang="en-US" sz="1800" dirty="0"/>
                        <a:t>Standardize; Accuracy</a:t>
                      </a:r>
                    </a:p>
                  </a:txBody>
                  <a:tcPr/>
                </a:tc>
                <a:extLst>
                  <a:ext uri="{0D108BD9-81ED-4DB2-BD59-A6C34878D82A}">
                    <a16:rowId xmlns:a16="http://schemas.microsoft.com/office/drawing/2014/main" val="3856906570"/>
                  </a:ext>
                </a:extLst>
              </a:tr>
            </a:tbl>
          </a:graphicData>
        </a:graphic>
      </p:graphicFrame>
      <p:graphicFrame>
        <p:nvGraphicFramePr>
          <p:cNvPr id="18" name="Table 17">
            <a:extLst>
              <a:ext uri="{FF2B5EF4-FFF2-40B4-BE49-F238E27FC236}">
                <a16:creationId xmlns:a16="http://schemas.microsoft.com/office/drawing/2014/main" id="{29BC2CE3-F578-974D-B2E2-4E40A5E6C87F}"/>
              </a:ext>
            </a:extLst>
          </p:cNvPr>
          <p:cNvGraphicFramePr>
            <a:graphicFrameLocks noGrp="1"/>
          </p:cNvGraphicFramePr>
          <p:nvPr>
            <p:extLst/>
          </p:nvPr>
        </p:nvGraphicFramePr>
        <p:xfrm>
          <a:off x="236973" y="2142878"/>
          <a:ext cx="2147957" cy="3547536"/>
        </p:xfrm>
        <a:graphic>
          <a:graphicData uri="http://schemas.openxmlformats.org/drawingml/2006/table">
            <a:tbl>
              <a:tblPr firstRow="1" bandRow="1">
                <a:tableStyleId>{10A1B5D5-9B99-4C35-A422-299274C87663}</a:tableStyleId>
              </a:tblPr>
              <a:tblGrid>
                <a:gridCol w="2147957">
                  <a:extLst>
                    <a:ext uri="{9D8B030D-6E8A-4147-A177-3AD203B41FA5}">
                      <a16:colId xmlns:a16="http://schemas.microsoft.com/office/drawing/2014/main" val="1639118352"/>
                    </a:ext>
                  </a:extLst>
                </a:gridCol>
              </a:tblGrid>
              <a:tr h="886884">
                <a:tc>
                  <a:txBody>
                    <a:bodyPr/>
                    <a:lstStyle/>
                    <a:p>
                      <a:pPr algn="ctr"/>
                      <a:r>
                        <a:rPr lang="en-US" sz="2400" dirty="0"/>
                        <a:t>CONDITIONS</a:t>
                      </a:r>
                    </a:p>
                  </a:txBody>
                  <a:tcPr anchor="ctr"/>
                </a:tc>
                <a:extLst>
                  <a:ext uri="{0D108BD9-81ED-4DB2-BD59-A6C34878D82A}">
                    <a16:rowId xmlns:a16="http://schemas.microsoft.com/office/drawing/2014/main" val="1727270609"/>
                  </a:ext>
                </a:extLst>
              </a:tr>
              <a:tr h="886884">
                <a:tc>
                  <a:txBody>
                    <a:bodyPr/>
                    <a:lstStyle/>
                    <a:p>
                      <a:pPr algn="ctr"/>
                      <a:r>
                        <a:rPr lang="en-US" dirty="0"/>
                        <a:t>No Noise</a:t>
                      </a:r>
                    </a:p>
                  </a:txBody>
                  <a:tcPr/>
                </a:tc>
                <a:extLst>
                  <a:ext uri="{0D108BD9-81ED-4DB2-BD59-A6C34878D82A}">
                    <a16:rowId xmlns:a16="http://schemas.microsoft.com/office/drawing/2014/main" val="2997605556"/>
                  </a:ext>
                </a:extLst>
              </a:tr>
              <a:tr h="886884">
                <a:tc>
                  <a:txBody>
                    <a:bodyPr/>
                    <a:lstStyle/>
                    <a:p>
                      <a:pPr algn="ctr"/>
                      <a:r>
                        <a:rPr lang="en-US" dirty="0"/>
                        <a:t>Noise to Neural Network parameters</a:t>
                      </a:r>
                    </a:p>
                  </a:txBody>
                  <a:tcPr/>
                </a:tc>
                <a:extLst>
                  <a:ext uri="{0D108BD9-81ED-4DB2-BD59-A6C34878D82A}">
                    <a16:rowId xmlns:a16="http://schemas.microsoft.com/office/drawing/2014/main" val="1924474785"/>
                  </a:ext>
                </a:extLst>
              </a:tr>
              <a:tr h="886884">
                <a:tc>
                  <a:txBody>
                    <a:bodyPr/>
                    <a:lstStyle/>
                    <a:p>
                      <a:pPr algn="ctr"/>
                      <a:r>
                        <a:rPr lang="en-US" dirty="0"/>
                        <a:t>Noise to Omega</a:t>
                      </a:r>
                    </a:p>
                  </a:txBody>
                  <a:tcPr/>
                </a:tc>
                <a:extLst>
                  <a:ext uri="{0D108BD9-81ED-4DB2-BD59-A6C34878D82A}">
                    <a16:rowId xmlns:a16="http://schemas.microsoft.com/office/drawing/2014/main" val="722745318"/>
                  </a:ext>
                </a:extLst>
              </a:tr>
            </a:tbl>
          </a:graphicData>
        </a:graphic>
      </p:graphicFrame>
      <p:graphicFrame>
        <p:nvGraphicFramePr>
          <p:cNvPr id="19" name="Table 18">
            <a:extLst>
              <a:ext uri="{FF2B5EF4-FFF2-40B4-BE49-F238E27FC236}">
                <a16:creationId xmlns:a16="http://schemas.microsoft.com/office/drawing/2014/main" id="{5F1321AC-61F6-2B4B-8E36-C4005ECF644D}"/>
              </a:ext>
            </a:extLst>
          </p:cNvPr>
          <p:cNvGraphicFramePr>
            <a:graphicFrameLocks noGrp="1"/>
          </p:cNvGraphicFramePr>
          <p:nvPr>
            <p:extLst>
              <p:ext uri="{D42A27DB-BD31-4B8C-83A1-F6EECF244321}">
                <p14:modId xmlns:p14="http://schemas.microsoft.com/office/powerpoint/2010/main" val="2001321151"/>
              </p:ext>
            </p:extLst>
          </p:nvPr>
        </p:nvGraphicFramePr>
        <p:xfrm>
          <a:off x="2703038" y="2830373"/>
          <a:ext cx="1483323" cy="2274993"/>
        </p:xfrm>
        <a:graphic>
          <a:graphicData uri="http://schemas.openxmlformats.org/drawingml/2006/table">
            <a:tbl>
              <a:tblPr firstRow="1" bandRow="1">
                <a:tableStyleId>{F5AB1C69-6EDB-4FF4-983F-18BD219EF322}</a:tableStyleId>
              </a:tblPr>
              <a:tblGrid>
                <a:gridCol w="1483323">
                  <a:extLst>
                    <a:ext uri="{9D8B030D-6E8A-4147-A177-3AD203B41FA5}">
                      <a16:colId xmlns:a16="http://schemas.microsoft.com/office/drawing/2014/main" val="2353882286"/>
                    </a:ext>
                  </a:extLst>
                </a:gridCol>
              </a:tblGrid>
              <a:tr h="1086273">
                <a:tc>
                  <a:txBody>
                    <a:bodyPr/>
                    <a:lstStyle/>
                    <a:p>
                      <a:pPr algn="ctr"/>
                      <a:r>
                        <a:rPr lang="en-US" sz="2400" dirty="0"/>
                        <a:t>Optimizer</a:t>
                      </a:r>
                    </a:p>
                  </a:txBody>
                  <a:tcPr anchor="ctr"/>
                </a:tc>
                <a:extLst>
                  <a:ext uri="{0D108BD9-81ED-4DB2-BD59-A6C34878D82A}">
                    <a16:rowId xmlns:a16="http://schemas.microsoft.com/office/drawing/2014/main" val="4039922257"/>
                  </a:ext>
                </a:extLst>
              </a:tr>
              <a:tr h="1086273">
                <a:tc>
                  <a:txBody>
                    <a:bodyPr/>
                    <a:lstStyle/>
                    <a:p>
                      <a:pPr algn="ctr"/>
                      <a:r>
                        <a:rPr lang="en-US" dirty="0"/>
                        <a:t>Evolutionary</a:t>
                      </a:r>
                    </a:p>
                    <a:p>
                      <a:pPr algn="ctr"/>
                      <a:r>
                        <a:rPr lang="en-US" dirty="0"/>
                        <a:t>Algorithm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(10 trials x 3 conditions)</a:t>
                      </a:r>
                    </a:p>
                  </a:txBody>
                  <a:tcPr/>
                </a:tc>
                <a:extLst>
                  <a:ext uri="{0D108BD9-81ED-4DB2-BD59-A6C34878D82A}">
                    <a16:rowId xmlns:a16="http://schemas.microsoft.com/office/drawing/2014/main" val="705336686"/>
                  </a:ext>
                </a:extLst>
              </a:tr>
            </a:tbl>
          </a:graphicData>
        </a:graphic>
      </p:graphicFrame>
      <p:cxnSp>
        <p:nvCxnSpPr>
          <p:cNvPr id="20" name="Straight Arrow Connector 19">
            <a:extLst>
              <a:ext uri="{FF2B5EF4-FFF2-40B4-BE49-F238E27FC236}">
                <a16:creationId xmlns:a16="http://schemas.microsoft.com/office/drawing/2014/main" id="{C2C83F19-B7EB-914F-87A5-8DDE50FD088D}"/>
              </a:ext>
            </a:extLst>
          </p:cNvPr>
          <p:cNvCxnSpPr>
            <a:cxnSpLocks/>
          </p:cNvCxnSpPr>
          <p:nvPr/>
        </p:nvCxnSpPr>
        <p:spPr>
          <a:xfrm>
            <a:off x="2161819" y="4248090"/>
            <a:ext cx="799055" cy="32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F708B80-1617-654C-9584-44D80BA5B4D4}"/>
              </a:ext>
            </a:extLst>
          </p:cNvPr>
          <p:cNvCxnSpPr>
            <a:cxnSpLocks/>
          </p:cNvCxnSpPr>
          <p:nvPr/>
        </p:nvCxnSpPr>
        <p:spPr>
          <a:xfrm>
            <a:off x="2034853" y="3251201"/>
            <a:ext cx="817183" cy="8603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845A48A-CF82-4247-BB5D-C2BAD7E86E1C}"/>
              </a:ext>
            </a:extLst>
          </p:cNvPr>
          <p:cNvCxnSpPr>
            <a:cxnSpLocks/>
          </p:cNvCxnSpPr>
          <p:nvPr/>
        </p:nvCxnSpPr>
        <p:spPr>
          <a:xfrm flipV="1">
            <a:off x="2369841" y="4508996"/>
            <a:ext cx="578649" cy="569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5" name="Table 24">
            <a:extLst>
              <a:ext uri="{FF2B5EF4-FFF2-40B4-BE49-F238E27FC236}">
                <a16:creationId xmlns:a16="http://schemas.microsoft.com/office/drawing/2014/main" id="{DECCE22C-44A5-1449-9A9E-7A711C27D4CE}"/>
              </a:ext>
            </a:extLst>
          </p:cNvPr>
          <p:cNvGraphicFramePr>
            <a:graphicFrameLocks noGrp="1"/>
          </p:cNvGraphicFramePr>
          <p:nvPr>
            <p:extLst>
              <p:ext uri="{D42A27DB-BD31-4B8C-83A1-F6EECF244321}">
                <p14:modId xmlns:p14="http://schemas.microsoft.com/office/powerpoint/2010/main" val="1143182848"/>
              </p:ext>
            </p:extLst>
          </p:nvPr>
        </p:nvGraphicFramePr>
        <p:xfrm>
          <a:off x="6267473" y="2142878"/>
          <a:ext cx="1239744" cy="3285808"/>
        </p:xfrm>
        <a:graphic>
          <a:graphicData uri="http://schemas.openxmlformats.org/drawingml/2006/table">
            <a:tbl>
              <a:tblPr firstRow="1" bandRow="1">
                <a:tableStyleId>{00A15C55-8517-42AA-B614-E9B94910E393}</a:tableStyleId>
              </a:tblPr>
              <a:tblGrid>
                <a:gridCol w="1239744">
                  <a:extLst>
                    <a:ext uri="{9D8B030D-6E8A-4147-A177-3AD203B41FA5}">
                      <a16:colId xmlns:a16="http://schemas.microsoft.com/office/drawing/2014/main" val="3008418486"/>
                    </a:ext>
                  </a:extLst>
                </a:gridCol>
              </a:tblGrid>
              <a:tr h="1642904">
                <a:tc>
                  <a:txBody>
                    <a:bodyPr/>
                    <a:lstStyle/>
                    <a:p>
                      <a:pPr algn="ctr"/>
                      <a:r>
                        <a:rPr lang="en-US" sz="2400" dirty="0"/>
                        <a:t>Isolator</a:t>
                      </a:r>
                      <a:endParaRPr lang="en-US" sz="2000" dirty="0"/>
                    </a:p>
                  </a:txBody>
                  <a:tcPr anchor="ctr"/>
                </a:tc>
                <a:extLst>
                  <a:ext uri="{0D108BD9-81ED-4DB2-BD59-A6C34878D82A}">
                    <a16:rowId xmlns:a16="http://schemas.microsoft.com/office/drawing/2014/main" val="1524166868"/>
                  </a:ext>
                </a:extLst>
              </a:tr>
              <a:tr h="1642904">
                <a:tc>
                  <a:txBody>
                    <a:bodyPr/>
                    <a:lstStyle/>
                    <a:p>
                      <a:pPr algn="ctr"/>
                      <a:endParaRPr lang="en-US" dirty="0"/>
                    </a:p>
                    <a:p>
                      <a:pPr algn="ctr"/>
                      <a:endParaRPr lang="en-US" dirty="0"/>
                    </a:p>
                    <a:p>
                      <a:pPr algn="ctr"/>
                      <a:r>
                        <a:rPr lang="en-US" dirty="0"/>
                        <a:t>&gt;0.58</a:t>
                      </a:r>
                    </a:p>
                  </a:txBody>
                  <a:tcPr/>
                </a:tc>
                <a:extLst>
                  <a:ext uri="{0D108BD9-81ED-4DB2-BD59-A6C34878D82A}">
                    <a16:rowId xmlns:a16="http://schemas.microsoft.com/office/drawing/2014/main" val="3856906570"/>
                  </a:ext>
                </a:extLst>
              </a:tr>
            </a:tbl>
          </a:graphicData>
        </a:graphic>
      </p:graphicFrame>
      <p:cxnSp>
        <p:nvCxnSpPr>
          <p:cNvPr id="26" name="Straight Arrow Connector 25">
            <a:extLst>
              <a:ext uri="{FF2B5EF4-FFF2-40B4-BE49-F238E27FC236}">
                <a16:creationId xmlns:a16="http://schemas.microsoft.com/office/drawing/2014/main" id="{4DDC97BE-3640-E54F-AD5C-B18C54240E15}"/>
              </a:ext>
            </a:extLst>
          </p:cNvPr>
          <p:cNvCxnSpPr>
            <a:cxnSpLocks/>
          </p:cNvCxnSpPr>
          <p:nvPr/>
        </p:nvCxnSpPr>
        <p:spPr>
          <a:xfrm>
            <a:off x="3944087" y="4502051"/>
            <a:ext cx="8150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DCEAD29-A093-BE4B-87ED-E0AB2F1CA8D3}"/>
              </a:ext>
            </a:extLst>
          </p:cNvPr>
          <p:cNvCxnSpPr>
            <a:cxnSpLocks/>
          </p:cNvCxnSpPr>
          <p:nvPr/>
        </p:nvCxnSpPr>
        <p:spPr>
          <a:xfrm>
            <a:off x="5688499" y="4502051"/>
            <a:ext cx="8150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12DA0E1-D651-1044-82BC-A51BE6F43D65}"/>
              </a:ext>
            </a:extLst>
          </p:cNvPr>
          <p:cNvCxnSpPr>
            <a:cxnSpLocks/>
          </p:cNvCxnSpPr>
          <p:nvPr/>
        </p:nvCxnSpPr>
        <p:spPr>
          <a:xfrm>
            <a:off x="7249886" y="4508996"/>
            <a:ext cx="6648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838B278-527E-7B49-A9B8-CBC262DE6AD3}"/>
              </a:ext>
            </a:extLst>
          </p:cNvPr>
          <p:cNvCxnSpPr>
            <a:cxnSpLocks/>
          </p:cNvCxnSpPr>
          <p:nvPr/>
        </p:nvCxnSpPr>
        <p:spPr>
          <a:xfrm>
            <a:off x="9716517" y="4502051"/>
            <a:ext cx="8069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106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922F4-A767-E54C-9B40-F2BEA3E57206}"/>
              </a:ext>
            </a:extLst>
          </p:cNvPr>
          <p:cNvSpPr>
            <a:spLocks noGrp="1"/>
          </p:cNvSpPr>
          <p:nvPr>
            <p:ph type="title"/>
          </p:nvPr>
        </p:nvSpPr>
        <p:spPr>
          <a:xfrm>
            <a:off x="681445" y="2664188"/>
            <a:ext cx="10515600" cy="1325563"/>
          </a:xfrm>
        </p:spPr>
        <p:txBody>
          <a:bodyPr/>
          <a:lstStyle/>
          <a:p>
            <a:r>
              <a:rPr lang="en-US" dirty="0"/>
              <a:t>What did we </a:t>
            </a:r>
            <a:r>
              <a:rPr lang="en-US" dirty="0">
                <a:solidFill>
                  <a:srgbClr val="FF0000"/>
                </a:solidFill>
              </a:rPr>
              <a:t>Find</a:t>
            </a:r>
            <a:r>
              <a:rPr lang="en-US" dirty="0"/>
              <a:t>?</a:t>
            </a:r>
          </a:p>
        </p:txBody>
      </p:sp>
    </p:spTree>
    <p:extLst>
      <p:ext uri="{BB962C8B-B14F-4D97-AF65-F5344CB8AC3E}">
        <p14:creationId xmlns:p14="http://schemas.microsoft.com/office/powerpoint/2010/main" val="8688548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3A47D-E349-EA43-B9BB-640C0836F6C6}"/>
              </a:ext>
            </a:extLst>
          </p:cNvPr>
          <p:cNvSpPr>
            <a:spLocks noGrp="1"/>
          </p:cNvSpPr>
          <p:nvPr>
            <p:ph type="title"/>
          </p:nvPr>
        </p:nvSpPr>
        <p:spPr/>
        <p:txBody>
          <a:bodyPr/>
          <a:lstStyle/>
          <a:p>
            <a:pPr algn="ctr"/>
            <a:r>
              <a:rPr lang="en-US" dirty="0"/>
              <a:t>Preliminary </a:t>
            </a:r>
            <a:r>
              <a:rPr lang="en-US" dirty="0">
                <a:solidFill>
                  <a:srgbClr val="FF0000"/>
                </a:solidFill>
              </a:rPr>
              <a:t>Results </a:t>
            </a:r>
          </a:p>
        </p:txBody>
      </p:sp>
      <p:pic>
        <p:nvPicPr>
          <p:cNvPr id="10" name="Picture 9">
            <a:extLst>
              <a:ext uri="{FF2B5EF4-FFF2-40B4-BE49-F238E27FC236}">
                <a16:creationId xmlns:a16="http://schemas.microsoft.com/office/drawing/2014/main" id="{32C3580E-7293-214F-945B-666AFFD35222}"/>
              </a:ext>
            </a:extLst>
          </p:cNvPr>
          <p:cNvPicPr>
            <a:picLocks noChangeAspect="1"/>
          </p:cNvPicPr>
          <p:nvPr/>
        </p:nvPicPr>
        <p:blipFill>
          <a:blip r:embed="rId3"/>
          <a:stretch>
            <a:fillRect/>
          </a:stretch>
        </p:blipFill>
        <p:spPr>
          <a:xfrm>
            <a:off x="1815243" y="1516565"/>
            <a:ext cx="7624812" cy="5096175"/>
          </a:xfrm>
          <a:prstGeom prst="rect">
            <a:avLst/>
          </a:prstGeom>
        </p:spPr>
      </p:pic>
    </p:spTree>
    <p:extLst>
      <p:ext uri="{BB962C8B-B14F-4D97-AF65-F5344CB8AC3E}">
        <p14:creationId xmlns:p14="http://schemas.microsoft.com/office/powerpoint/2010/main" val="1329230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7B420-DE57-7A41-9FA9-73D824F66EE5}"/>
              </a:ext>
            </a:extLst>
          </p:cNvPr>
          <p:cNvSpPr>
            <a:spLocks noGrp="1"/>
          </p:cNvSpPr>
          <p:nvPr>
            <p:ph type="title"/>
          </p:nvPr>
        </p:nvSpPr>
        <p:spPr/>
        <p:txBody>
          <a:bodyPr/>
          <a:lstStyle/>
          <a:p>
            <a:pPr algn="ctr"/>
            <a:r>
              <a:rPr lang="en-US" dirty="0">
                <a:solidFill>
                  <a:srgbClr val="FF0000"/>
                </a:solidFill>
              </a:rPr>
              <a:t>A Deeper Dive </a:t>
            </a:r>
            <a:r>
              <a:rPr lang="en-US" dirty="0"/>
              <a:t>into</a:t>
            </a:r>
            <a:r>
              <a:rPr lang="en-US" dirty="0">
                <a:solidFill>
                  <a:srgbClr val="FF0000"/>
                </a:solidFill>
              </a:rPr>
              <a:t> </a:t>
            </a:r>
            <a:r>
              <a:rPr lang="en-US" dirty="0"/>
              <a:t>Evolution</a:t>
            </a:r>
          </a:p>
        </p:txBody>
      </p:sp>
      <p:graphicFrame>
        <p:nvGraphicFramePr>
          <p:cNvPr id="4" name="Content Placeholder 3">
            <a:extLst>
              <a:ext uri="{FF2B5EF4-FFF2-40B4-BE49-F238E27FC236}">
                <a16:creationId xmlns:a16="http://schemas.microsoft.com/office/drawing/2014/main" id="{D6E355EA-EAD4-3C48-B99F-DBC0498E5D5D}"/>
              </a:ext>
            </a:extLst>
          </p:cNvPr>
          <p:cNvGraphicFramePr>
            <a:graphicFrameLocks noGrp="1"/>
          </p:cNvGraphicFramePr>
          <p:nvPr>
            <p:ph idx="1"/>
            <p:extLst>
              <p:ext uri="{D42A27DB-BD31-4B8C-83A1-F6EECF244321}">
                <p14:modId xmlns:p14="http://schemas.microsoft.com/office/powerpoint/2010/main" val="4075569047"/>
              </p:ext>
            </p:extLst>
          </p:nvPr>
        </p:nvGraphicFramePr>
        <p:xfrm>
          <a:off x="266700" y="2436813"/>
          <a:ext cx="4648200" cy="3241674"/>
        </p:xfrm>
        <a:graphic>
          <a:graphicData uri="http://schemas.openxmlformats.org/drawingml/2006/table">
            <a:tbl>
              <a:tblPr firstRow="1" bandRow="1">
                <a:tableStyleId>{2A488322-F2BA-4B5B-9748-0D474271808F}</a:tableStyleId>
              </a:tblPr>
              <a:tblGrid>
                <a:gridCol w="1347304">
                  <a:extLst>
                    <a:ext uri="{9D8B030D-6E8A-4147-A177-3AD203B41FA5}">
                      <a16:colId xmlns:a16="http://schemas.microsoft.com/office/drawing/2014/main" val="2831348697"/>
                    </a:ext>
                  </a:extLst>
                </a:gridCol>
                <a:gridCol w="3300896">
                  <a:extLst>
                    <a:ext uri="{9D8B030D-6E8A-4147-A177-3AD203B41FA5}">
                      <a16:colId xmlns:a16="http://schemas.microsoft.com/office/drawing/2014/main" val="4197919371"/>
                    </a:ext>
                  </a:extLst>
                </a:gridCol>
              </a:tblGrid>
              <a:tr h="905656">
                <a:tc>
                  <a:txBody>
                    <a:bodyPr/>
                    <a:lstStyle/>
                    <a:p>
                      <a:pPr algn="ctr"/>
                      <a:r>
                        <a:rPr lang="en-US" dirty="0"/>
                        <a:t>Condition</a:t>
                      </a:r>
                    </a:p>
                  </a:txBody>
                  <a:tcPr/>
                </a:tc>
                <a:tc>
                  <a:txBody>
                    <a:bodyPr/>
                    <a:lstStyle/>
                    <a:p>
                      <a:pPr algn="ctr"/>
                      <a:r>
                        <a:rPr lang="en-US" dirty="0"/>
                        <a:t>Isolated Solutions (solutions &gt; 0.58 fitness)</a:t>
                      </a:r>
                    </a:p>
                  </a:txBody>
                  <a:tcPr/>
                </a:tc>
                <a:extLst>
                  <a:ext uri="{0D108BD9-81ED-4DB2-BD59-A6C34878D82A}">
                    <a16:rowId xmlns:a16="http://schemas.microsoft.com/office/drawing/2014/main" val="2222858613"/>
                  </a:ext>
                </a:extLst>
              </a:tr>
              <a:tr h="524706">
                <a:tc>
                  <a:txBody>
                    <a:bodyPr/>
                    <a:lstStyle/>
                    <a:p>
                      <a:pPr algn="ctr"/>
                      <a:r>
                        <a:rPr lang="en-US" dirty="0"/>
                        <a:t>No Noise</a:t>
                      </a:r>
                    </a:p>
                  </a:txBody>
                  <a:tcPr/>
                </a:tc>
                <a:tc>
                  <a:txBody>
                    <a:bodyPr/>
                    <a:lstStyle/>
                    <a:p>
                      <a:pPr algn="ctr"/>
                      <a:r>
                        <a:rPr lang="en-US" dirty="0">
                          <a:solidFill>
                            <a:srgbClr val="FF0000"/>
                          </a:solidFill>
                        </a:rPr>
                        <a:t>10</a:t>
                      </a:r>
                      <a:r>
                        <a:rPr lang="en-US" dirty="0"/>
                        <a:t>/10 trials</a:t>
                      </a:r>
                    </a:p>
                  </a:txBody>
                  <a:tcPr/>
                </a:tc>
                <a:extLst>
                  <a:ext uri="{0D108BD9-81ED-4DB2-BD59-A6C34878D82A}">
                    <a16:rowId xmlns:a16="http://schemas.microsoft.com/office/drawing/2014/main" val="1108711170"/>
                  </a:ext>
                </a:extLst>
              </a:tr>
              <a:tr h="905656">
                <a:tc>
                  <a:txBody>
                    <a:bodyPr/>
                    <a:lstStyle/>
                    <a:p>
                      <a:pPr algn="ctr"/>
                      <a:r>
                        <a:rPr lang="en-US" dirty="0"/>
                        <a:t>Noise to NN parameters</a:t>
                      </a:r>
                    </a:p>
                  </a:txBody>
                  <a:tcPr/>
                </a:tc>
                <a:tc>
                  <a:txBody>
                    <a:bodyPr/>
                    <a:lstStyle/>
                    <a:p>
                      <a:pPr algn="ctr"/>
                      <a:r>
                        <a:rPr lang="en-US" dirty="0">
                          <a:solidFill>
                            <a:srgbClr val="FF0000"/>
                          </a:solidFill>
                        </a:rPr>
                        <a:t>9</a:t>
                      </a:r>
                      <a:r>
                        <a:rPr lang="en-US" dirty="0"/>
                        <a:t>/10 trials</a:t>
                      </a:r>
                    </a:p>
                  </a:txBody>
                  <a:tcPr/>
                </a:tc>
                <a:extLst>
                  <a:ext uri="{0D108BD9-81ED-4DB2-BD59-A6C34878D82A}">
                    <a16:rowId xmlns:a16="http://schemas.microsoft.com/office/drawing/2014/main" val="1206815477"/>
                  </a:ext>
                </a:extLst>
              </a:tr>
              <a:tr h="905656">
                <a:tc>
                  <a:txBody>
                    <a:bodyPr/>
                    <a:lstStyle/>
                    <a:p>
                      <a:pPr algn="ctr"/>
                      <a:r>
                        <a:rPr lang="en-US" dirty="0"/>
                        <a:t>Noise to Omega</a:t>
                      </a:r>
                    </a:p>
                  </a:txBody>
                  <a:tcPr/>
                </a:tc>
                <a:tc>
                  <a:txBody>
                    <a:bodyPr/>
                    <a:lstStyle/>
                    <a:p>
                      <a:pPr algn="ctr"/>
                      <a:r>
                        <a:rPr lang="en-US" dirty="0">
                          <a:solidFill>
                            <a:srgbClr val="FF0000"/>
                          </a:solidFill>
                        </a:rPr>
                        <a:t>5</a:t>
                      </a:r>
                      <a:r>
                        <a:rPr lang="en-US" dirty="0"/>
                        <a:t>/10 trials</a:t>
                      </a:r>
                    </a:p>
                  </a:txBody>
                  <a:tcPr/>
                </a:tc>
                <a:extLst>
                  <a:ext uri="{0D108BD9-81ED-4DB2-BD59-A6C34878D82A}">
                    <a16:rowId xmlns:a16="http://schemas.microsoft.com/office/drawing/2014/main" val="2897201855"/>
                  </a:ext>
                </a:extLst>
              </a:tr>
            </a:tbl>
          </a:graphicData>
        </a:graphic>
      </p:graphicFrame>
      <p:pic>
        <p:nvPicPr>
          <p:cNvPr id="6" name="Picture 5">
            <a:extLst>
              <a:ext uri="{FF2B5EF4-FFF2-40B4-BE49-F238E27FC236}">
                <a16:creationId xmlns:a16="http://schemas.microsoft.com/office/drawing/2014/main" id="{DCAF8087-C507-034B-9094-7722F6A554C0}"/>
              </a:ext>
            </a:extLst>
          </p:cNvPr>
          <p:cNvPicPr>
            <a:picLocks noChangeAspect="1"/>
          </p:cNvPicPr>
          <p:nvPr/>
        </p:nvPicPr>
        <p:blipFill>
          <a:blip r:embed="rId3"/>
          <a:stretch>
            <a:fillRect/>
          </a:stretch>
        </p:blipFill>
        <p:spPr>
          <a:xfrm>
            <a:off x="5651499" y="1500188"/>
            <a:ext cx="3155949" cy="2366962"/>
          </a:xfrm>
          <a:prstGeom prst="rect">
            <a:avLst/>
          </a:prstGeom>
        </p:spPr>
      </p:pic>
      <p:pic>
        <p:nvPicPr>
          <p:cNvPr id="8" name="Picture 7">
            <a:extLst>
              <a:ext uri="{FF2B5EF4-FFF2-40B4-BE49-F238E27FC236}">
                <a16:creationId xmlns:a16="http://schemas.microsoft.com/office/drawing/2014/main" id="{F332001A-F1AA-DE40-93A3-C343A268A9A9}"/>
              </a:ext>
            </a:extLst>
          </p:cNvPr>
          <p:cNvPicPr>
            <a:picLocks noChangeAspect="1"/>
          </p:cNvPicPr>
          <p:nvPr/>
        </p:nvPicPr>
        <p:blipFill>
          <a:blip r:embed="rId4"/>
          <a:stretch>
            <a:fillRect/>
          </a:stretch>
        </p:blipFill>
        <p:spPr>
          <a:xfrm>
            <a:off x="5651499" y="4438650"/>
            <a:ext cx="3124200" cy="2343150"/>
          </a:xfrm>
          <a:prstGeom prst="rect">
            <a:avLst/>
          </a:prstGeom>
        </p:spPr>
      </p:pic>
      <p:pic>
        <p:nvPicPr>
          <p:cNvPr id="10" name="Picture 9">
            <a:extLst>
              <a:ext uri="{FF2B5EF4-FFF2-40B4-BE49-F238E27FC236}">
                <a16:creationId xmlns:a16="http://schemas.microsoft.com/office/drawing/2014/main" id="{8E6FBECA-EC74-0D4A-8496-4A8060B4D0E6}"/>
              </a:ext>
            </a:extLst>
          </p:cNvPr>
          <p:cNvPicPr>
            <a:picLocks noChangeAspect="1"/>
          </p:cNvPicPr>
          <p:nvPr/>
        </p:nvPicPr>
        <p:blipFill>
          <a:blip r:embed="rId5"/>
          <a:stretch>
            <a:fillRect/>
          </a:stretch>
        </p:blipFill>
        <p:spPr>
          <a:xfrm>
            <a:off x="9006415" y="3162300"/>
            <a:ext cx="3022600" cy="2266950"/>
          </a:xfrm>
          <a:prstGeom prst="rect">
            <a:avLst/>
          </a:prstGeom>
        </p:spPr>
      </p:pic>
      <p:cxnSp>
        <p:nvCxnSpPr>
          <p:cNvPr id="12" name="Straight Arrow Connector 11">
            <a:extLst>
              <a:ext uri="{FF2B5EF4-FFF2-40B4-BE49-F238E27FC236}">
                <a16:creationId xmlns:a16="http://schemas.microsoft.com/office/drawing/2014/main" id="{97CA1D76-139C-C641-8456-B7D9552B336A}"/>
              </a:ext>
            </a:extLst>
          </p:cNvPr>
          <p:cNvCxnSpPr>
            <a:endCxn id="6" idx="1"/>
          </p:cNvCxnSpPr>
          <p:nvPr/>
        </p:nvCxnSpPr>
        <p:spPr>
          <a:xfrm flipV="1">
            <a:off x="4686300" y="2683669"/>
            <a:ext cx="965199" cy="954881"/>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E2117B55-6A7F-0B4C-B398-B5B02690EA10}"/>
              </a:ext>
            </a:extLst>
          </p:cNvPr>
          <p:cNvCxnSpPr>
            <a:cxnSpLocks/>
            <a:endCxn id="10" idx="1"/>
          </p:cNvCxnSpPr>
          <p:nvPr/>
        </p:nvCxnSpPr>
        <p:spPr>
          <a:xfrm>
            <a:off x="4686300" y="4295775"/>
            <a:ext cx="4320115" cy="0"/>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Straight Arrow Connector 15">
            <a:extLst>
              <a:ext uri="{FF2B5EF4-FFF2-40B4-BE49-F238E27FC236}">
                <a16:creationId xmlns:a16="http://schemas.microsoft.com/office/drawing/2014/main" id="{1245F4D1-63C1-9644-B095-2AA474A4754A}"/>
              </a:ext>
            </a:extLst>
          </p:cNvPr>
          <p:cNvCxnSpPr>
            <a:cxnSpLocks/>
            <a:endCxn id="8" idx="1"/>
          </p:cNvCxnSpPr>
          <p:nvPr/>
        </p:nvCxnSpPr>
        <p:spPr>
          <a:xfrm>
            <a:off x="4356100" y="5055394"/>
            <a:ext cx="1295399" cy="554831"/>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85371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C2F1B-99B7-4D4F-BB9F-1F26568D04D7}"/>
              </a:ext>
            </a:extLst>
          </p:cNvPr>
          <p:cNvSpPr>
            <a:spLocks noGrp="1"/>
          </p:cNvSpPr>
          <p:nvPr>
            <p:ph type="title"/>
          </p:nvPr>
        </p:nvSpPr>
        <p:spPr/>
        <p:txBody>
          <a:bodyPr/>
          <a:lstStyle/>
          <a:p>
            <a:pPr algn="ctr"/>
            <a:r>
              <a:rPr lang="en-US" dirty="0">
                <a:solidFill>
                  <a:srgbClr val="FF0000"/>
                </a:solidFill>
              </a:rPr>
              <a:t>A Deeper Dive </a:t>
            </a:r>
            <a:r>
              <a:rPr lang="en-US" dirty="0"/>
              <a:t>into</a:t>
            </a:r>
            <a:r>
              <a:rPr lang="en-US" dirty="0">
                <a:solidFill>
                  <a:srgbClr val="FF0000"/>
                </a:solidFill>
              </a:rPr>
              <a:t> </a:t>
            </a:r>
            <a:r>
              <a:rPr lang="en-US" dirty="0"/>
              <a:t>Evolution</a:t>
            </a:r>
          </a:p>
        </p:txBody>
      </p:sp>
      <p:pic>
        <p:nvPicPr>
          <p:cNvPr id="12" name="Content Placeholder 4">
            <a:extLst>
              <a:ext uri="{FF2B5EF4-FFF2-40B4-BE49-F238E27FC236}">
                <a16:creationId xmlns:a16="http://schemas.microsoft.com/office/drawing/2014/main" id="{06414E1A-F7A1-634B-9ABC-0ECA0F23BD44}"/>
              </a:ext>
            </a:extLst>
          </p:cNvPr>
          <p:cNvPicPr>
            <a:picLocks noGrp="1" noChangeAspect="1"/>
          </p:cNvPicPr>
          <p:nvPr>
            <p:ph idx="1"/>
          </p:nvPr>
        </p:nvPicPr>
        <p:blipFill>
          <a:blip r:embed="rId3"/>
          <a:stretch>
            <a:fillRect/>
          </a:stretch>
        </p:blipFill>
        <p:spPr>
          <a:xfrm>
            <a:off x="3042708" y="1690688"/>
            <a:ext cx="5801784" cy="4351338"/>
          </a:xfrm>
        </p:spPr>
      </p:pic>
      <p:sp>
        <p:nvSpPr>
          <p:cNvPr id="13" name="Oval 12">
            <a:extLst>
              <a:ext uri="{FF2B5EF4-FFF2-40B4-BE49-F238E27FC236}">
                <a16:creationId xmlns:a16="http://schemas.microsoft.com/office/drawing/2014/main" id="{EC8A80F3-AD88-804B-BF0B-16FC55D533A5}"/>
              </a:ext>
            </a:extLst>
          </p:cNvPr>
          <p:cNvSpPr/>
          <p:nvPr/>
        </p:nvSpPr>
        <p:spPr>
          <a:xfrm>
            <a:off x="7155543" y="1973942"/>
            <a:ext cx="1016000" cy="841829"/>
          </a:xfrm>
          <a:prstGeom prst="ellipse">
            <a:avLst/>
          </a:prstGeom>
          <a:no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DCBAF6FC-7876-9D4E-AE44-96B84215E628}"/>
              </a:ext>
            </a:extLst>
          </p:cNvPr>
          <p:cNvCxnSpPr/>
          <p:nvPr/>
        </p:nvCxnSpPr>
        <p:spPr>
          <a:xfrm>
            <a:off x="4078514" y="2104571"/>
            <a:ext cx="885372" cy="11756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804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608417-C6AA-DC45-B27F-0D385BD1383B}"/>
              </a:ext>
            </a:extLst>
          </p:cNvPr>
          <p:cNvPicPr>
            <a:picLocks noChangeAspect="1"/>
          </p:cNvPicPr>
          <p:nvPr/>
        </p:nvPicPr>
        <p:blipFill>
          <a:blip r:embed="rId3">
            <a:extLst>
              <a:ext uri="{BEBA8EAE-BF5A-486C-A8C5-ECC9F3942E4B}">
                <a14:imgProps xmlns:a14="http://schemas.microsoft.com/office/drawing/2010/main">
                  <a14:imgLayer>
                    <a14:imgEffect>
                      <a14:brightnessContrast contrast="20000"/>
                    </a14:imgEffect>
                  </a14:imgLayer>
                </a14:imgProps>
              </a:ext>
            </a:extLst>
          </a:blip>
          <a:stretch>
            <a:fillRect/>
          </a:stretch>
        </p:blipFill>
        <p:spPr>
          <a:xfrm>
            <a:off x="1981198" y="2116666"/>
            <a:ext cx="6045200" cy="4030133"/>
          </a:xfrm>
          <a:prstGeom prst="rect">
            <a:avLst/>
          </a:prstGeom>
        </p:spPr>
      </p:pic>
      <p:sp>
        <p:nvSpPr>
          <p:cNvPr id="7" name="Rounded Rectangular Callout 6">
            <a:extLst>
              <a:ext uri="{FF2B5EF4-FFF2-40B4-BE49-F238E27FC236}">
                <a16:creationId xmlns:a16="http://schemas.microsoft.com/office/drawing/2014/main" id="{135BDAD5-3579-2C4B-AC05-8B448F8DF4E1}"/>
              </a:ext>
            </a:extLst>
          </p:cNvPr>
          <p:cNvSpPr/>
          <p:nvPr/>
        </p:nvSpPr>
        <p:spPr>
          <a:xfrm>
            <a:off x="5808130" y="135466"/>
            <a:ext cx="3928534" cy="1794933"/>
          </a:xfrm>
          <a:prstGeom prst="wedgeRoundRectCallout">
            <a:avLst>
              <a:gd name="adj1" fmla="val -47495"/>
              <a:gd name="adj2" fmla="val 89788"/>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 think robots are cool</a:t>
            </a:r>
          </a:p>
        </p:txBody>
      </p:sp>
    </p:spTree>
    <p:extLst>
      <p:ext uri="{BB962C8B-B14F-4D97-AF65-F5344CB8AC3E}">
        <p14:creationId xmlns:p14="http://schemas.microsoft.com/office/powerpoint/2010/main" val="37685436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C2F1B-99B7-4D4F-BB9F-1F26568D04D7}"/>
              </a:ext>
            </a:extLst>
          </p:cNvPr>
          <p:cNvSpPr>
            <a:spLocks noGrp="1"/>
          </p:cNvSpPr>
          <p:nvPr>
            <p:ph type="title"/>
          </p:nvPr>
        </p:nvSpPr>
        <p:spPr/>
        <p:txBody>
          <a:bodyPr/>
          <a:lstStyle/>
          <a:p>
            <a:pPr algn="ctr"/>
            <a:r>
              <a:rPr lang="en-US" dirty="0">
                <a:solidFill>
                  <a:srgbClr val="FF0000"/>
                </a:solidFill>
              </a:rPr>
              <a:t>A Deeper Dive </a:t>
            </a:r>
            <a:r>
              <a:rPr lang="en-US" dirty="0"/>
              <a:t>into</a:t>
            </a:r>
            <a:r>
              <a:rPr lang="en-US" dirty="0">
                <a:solidFill>
                  <a:srgbClr val="FF0000"/>
                </a:solidFill>
              </a:rPr>
              <a:t> </a:t>
            </a:r>
            <a:r>
              <a:rPr lang="en-US" dirty="0"/>
              <a:t>Evolution</a:t>
            </a:r>
          </a:p>
        </p:txBody>
      </p:sp>
      <p:pic>
        <p:nvPicPr>
          <p:cNvPr id="9" name="Picture 8">
            <a:extLst>
              <a:ext uri="{FF2B5EF4-FFF2-40B4-BE49-F238E27FC236}">
                <a16:creationId xmlns:a16="http://schemas.microsoft.com/office/drawing/2014/main" id="{163C4AFF-BC99-C042-AA27-6D89A33F254D}"/>
              </a:ext>
            </a:extLst>
          </p:cNvPr>
          <p:cNvPicPr>
            <a:picLocks noChangeAspect="1"/>
          </p:cNvPicPr>
          <p:nvPr/>
        </p:nvPicPr>
        <p:blipFill>
          <a:blip r:embed="rId3"/>
          <a:stretch>
            <a:fillRect/>
          </a:stretch>
        </p:blipFill>
        <p:spPr>
          <a:xfrm>
            <a:off x="394559" y="1690688"/>
            <a:ext cx="5192755" cy="3894566"/>
          </a:xfrm>
          <a:prstGeom prst="rect">
            <a:avLst/>
          </a:prstGeom>
        </p:spPr>
      </p:pic>
      <p:cxnSp>
        <p:nvCxnSpPr>
          <p:cNvPr id="10" name="Straight Arrow Connector 9">
            <a:extLst>
              <a:ext uri="{FF2B5EF4-FFF2-40B4-BE49-F238E27FC236}">
                <a16:creationId xmlns:a16="http://schemas.microsoft.com/office/drawing/2014/main" id="{AECD6A32-1E17-BB45-8C3D-C38FF0E47931}"/>
              </a:ext>
            </a:extLst>
          </p:cNvPr>
          <p:cNvCxnSpPr>
            <a:cxnSpLocks/>
          </p:cNvCxnSpPr>
          <p:nvPr/>
        </p:nvCxnSpPr>
        <p:spPr>
          <a:xfrm>
            <a:off x="3451817" y="3752045"/>
            <a:ext cx="191485" cy="49398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9079EB4-7B09-6E48-AE39-95AA3A5A4C27}"/>
              </a:ext>
            </a:extLst>
          </p:cNvPr>
          <p:cNvCxnSpPr>
            <a:cxnSpLocks/>
          </p:cNvCxnSpPr>
          <p:nvPr/>
        </p:nvCxnSpPr>
        <p:spPr>
          <a:xfrm>
            <a:off x="2748529" y="3058430"/>
            <a:ext cx="191485" cy="49398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7" name="Content Placeholder 4">
            <a:extLst>
              <a:ext uri="{FF2B5EF4-FFF2-40B4-BE49-F238E27FC236}">
                <a16:creationId xmlns:a16="http://schemas.microsoft.com/office/drawing/2014/main" id="{D2A69911-6A60-884D-A4B1-DF3DC343ECF5}"/>
              </a:ext>
            </a:extLst>
          </p:cNvPr>
          <p:cNvPicPr>
            <a:picLocks noGrp="1" noChangeAspect="1"/>
          </p:cNvPicPr>
          <p:nvPr>
            <p:ph idx="1"/>
          </p:nvPr>
        </p:nvPicPr>
        <p:blipFill>
          <a:blip r:embed="rId4"/>
          <a:stretch>
            <a:fillRect/>
          </a:stretch>
        </p:blipFill>
        <p:spPr>
          <a:xfrm>
            <a:off x="6386231" y="1686319"/>
            <a:ext cx="5204406" cy="3903305"/>
          </a:xfrm>
        </p:spPr>
      </p:pic>
      <p:cxnSp>
        <p:nvCxnSpPr>
          <p:cNvPr id="18" name="Straight Arrow Connector 17">
            <a:extLst>
              <a:ext uri="{FF2B5EF4-FFF2-40B4-BE49-F238E27FC236}">
                <a16:creationId xmlns:a16="http://schemas.microsoft.com/office/drawing/2014/main" id="{F89E978B-298F-064A-8612-8BCA841A1DC0}"/>
              </a:ext>
            </a:extLst>
          </p:cNvPr>
          <p:cNvCxnSpPr>
            <a:cxnSpLocks/>
          </p:cNvCxnSpPr>
          <p:nvPr/>
        </p:nvCxnSpPr>
        <p:spPr>
          <a:xfrm flipH="1" flipV="1">
            <a:off x="8644572" y="3488915"/>
            <a:ext cx="152377" cy="40005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001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C2F1B-99B7-4D4F-BB9F-1F26568D04D7}"/>
              </a:ext>
            </a:extLst>
          </p:cNvPr>
          <p:cNvSpPr>
            <a:spLocks noGrp="1"/>
          </p:cNvSpPr>
          <p:nvPr>
            <p:ph type="title"/>
          </p:nvPr>
        </p:nvSpPr>
        <p:spPr/>
        <p:txBody>
          <a:bodyPr/>
          <a:lstStyle/>
          <a:p>
            <a:pPr algn="ctr"/>
            <a:r>
              <a:rPr lang="en-US" dirty="0">
                <a:solidFill>
                  <a:srgbClr val="FF0000"/>
                </a:solidFill>
              </a:rPr>
              <a:t>A Deeper Dive </a:t>
            </a:r>
            <a:r>
              <a:rPr lang="en-US" dirty="0"/>
              <a:t>into</a:t>
            </a:r>
            <a:r>
              <a:rPr lang="en-US" dirty="0">
                <a:solidFill>
                  <a:srgbClr val="FF0000"/>
                </a:solidFill>
              </a:rPr>
              <a:t> </a:t>
            </a:r>
            <a:r>
              <a:rPr lang="en-US" dirty="0"/>
              <a:t>Evolution</a:t>
            </a:r>
          </a:p>
        </p:txBody>
      </p:sp>
      <p:pic>
        <p:nvPicPr>
          <p:cNvPr id="7" name="Picture 6">
            <a:extLst>
              <a:ext uri="{FF2B5EF4-FFF2-40B4-BE49-F238E27FC236}">
                <a16:creationId xmlns:a16="http://schemas.microsoft.com/office/drawing/2014/main" id="{7FEC24F8-80A9-7A47-9826-8254850CC977}"/>
              </a:ext>
            </a:extLst>
          </p:cNvPr>
          <p:cNvPicPr>
            <a:picLocks noChangeAspect="1"/>
          </p:cNvPicPr>
          <p:nvPr/>
        </p:nvPicPr>
        <p:blipFill>
          <a:blip r:embed="rId3"/>
          <a:stretch>
            <a:fillRect/>
          </a:stretch>
        </p:blipFill>
        <p:spPr>
          <a:xfrm>
            <a:off x="3175000" y="1690688"/>
            <a:ext cx="5842000" cy="4381500"/>
          </a:xfrm>
          <a:prstGeom prst="rect">
            <a:avLst/>
          </a:prstGeom>
        </p:spPr>
      </p:pic>
      <p:sp>
        <p:nvSpPr>
          <p:cNvPr id="8" name="Oval 7">
            <a:extLst>
              <a:ext uri="{FF2B5EF4-FFF2-40B4-BE49-F238E27FC236}">
                <a16:creationId xmlns:a16="http://schemas.microsoft.com/office/drawing/2014/main" id="{43497BA5-474B-0C44-A6CA-B9012130B872}"/>
              </a:ext>
            </a:extLst>
          </p:cNvPr>
          <p:cNvSpPr/>
          <p:nvPr/>
        </p:nvSpPr>
        <p:spPr>
          <a:xfrm>
            <a:off x="7155543" y="1973942"/>
            <a:ext cx="1431866" cy="1385484"/>
          </a:xfrm>
          <a:prstGeom prst="ellipse">
            <a:avLst/>
          </a:prstGeom>
          <a:no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7B9342BC-D93E-8748-AA77-47DE4A3416D6}"/>
              </a:ext>
            </a:extLst>
          </p:cNvPr>
          <p:cNvCxnSpPr>
            <a:cxnSpLocks/>
          </p:cNvCxnSpPr>
          <p:nvPr/>
        </p:nvCxnSpPr>
        <p:spPr>
          <a:xfrm flipH="1">
            <a:off x="8311360" y="2466658"/>
            <a:ext cx="902382"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28189B0-3FC8-3849-97FD-8A0496A6823E}"/>
              </a:ext>
            </a:extLst>
          </p:cNvPr>
          <p:cNvCxnSpPr>
            <a:cxnSpLocks/>
          </p:cNvCxnSpPr>
          <p:nvPr/>
        </p:nvCxnSpPr>
        <p:spPr>
          <a:xfrm flipH="1">
            <a:off x="8309404" y="2983268"/>
            <a:ext cx="904338"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242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C2F1B-99B7-4D4F-BB9F-1F26568D04D7}"/>
              </a:ext>
            </a:extLst>
          </p:cNvPr>
          <p:cNvSpPr>
            <a:spLocks noGrp="1"/>
          </p:cNvSpPr>
          <p:nvPr>
            <p:ph type="title"/>
          </p:nvPr>
        </p:nvSpPr>
        <p:spPr>
          <a:xfrm>
            <a:off x="838200" y="365125"/>
            <a:ext cx="10515600" cy="1325563"/>
          </a:xfrm>
        </p:spPr>
        <p:txBody>
          <a:bodyPr/>
          <a:lstStyle/>
          <a:p>
            <a:pPr algn="ctr"/>
            <a:r>
              <a:rPr lang="en-US" dirty="0">
                <a:solidFill>
                  <a:srgbClr val="FF0000"/>
                </a:solidFill>
              </a:rPr>
              <a:t>A Deeper Dive </a:t>
            </a:r>
            <a:r>
              <a:rPr lang="en-US" dirty="0"/>
              <a:t>into</a:t>
            </a:r>
            <a:r>
              <a:rPr lang="en-US" dirty="0">
                <a:solidFill>
                  <a:srgbClr val="FF0000"/>
                </a:solidFill>
              </a:rPr>
              <a:t> </a:t>
            </a:r>
            <a:r>
              <a:rPr lang="en-US" dirty="0"/>
              <a:t>Evolution</a:t>
            </a:r>
          </a:p>
        </p:txBody>
      </p:sp>
      <p:pic>
        <p:nvPicPr>
          <p:cNvPr id="9" name="Picture 8">
            <a:extLst>
              <a:ext uri="{FF2B5EF4-FFF2-40B4-BE49-F238E27FC236}">
                <a16:creationId xmlns:a16="http://schemas.microsoft.com/office/drawing/2014/main" id="{4173AC24-F273-5849-8579-B9B2928F627D}"/>
              </a:ext>
            </a:extLst>
          </p:cNvPr>
          <p:cNvPicPr>
            <a:picLocks noChangeAspect="1"/>
          </p:cNvPicPr>
          <p:nvPr/>
        </p:nvPicPr>
        <p:blipFill>
          <a:blip r:embed="rId3"/>
          <a:stretch>
            <a:fillRect/>
          </a:stretch>
        </p:blipFill>
        <p:spPr>
          <a:xfrm>
            <a:off x="394559" y="1690688"/>
            <a:ext cx="5192755" cy="3894566"/>
          </a:xfrm>
          <a:prstGeom prst="rect">
            <a:avLst/>
          </a:prstGeom>
        </p:spPr>
      </p:pic>
      <p:pic>
        <p:nvPicPr>
          <p:cNvPr id="12" name="Picture 11">
            <a:extLst>
              <a:ext uri="{FF2B5EF4-FFF2-40B4-BE49-F238E27FC236}">
                <a16:creationId xmlns:a16="http://schemas.microsoft.com/office/drawing/2014/main" id="{52FB6A2C-B50A-7948-ADF5-17D75EE9793F}"/>
              </a:ext>
            </a:extLst>
          </p:cNvPr>
          <p:cNvPicPr>
            <a:picLocks noChangeAspect="1"/>
          </p:cNvPicPr>
          <p:nvPr/>
        </p:nvPicPr>
        <p:blipFill>
          <a:blip r:embed="rId4"/>
          <a:stretch>
            <a:fillRect/>
          </a:stretch>
        </p:blipFill>
        <p:spPr>
          <a:xfrm>
            <a:off x="6604686" y="1690688"/>
            <a:ext cx="5192755" cy="3894566"/>
          </a:xfrm>
          <a:prstGeom prst="rect">
            <a:avLst/>
          </a:prstGeom>
        </p:spPr>
      </p:pic>
    </p:spTree>
    <p:extLst>
      <p:ext uri="{BB962C8B-B14F-4D97-AF65-F5344CB8AC3E}">
        <p14:creationId xmlns:p14="http://schemas.microsoft.com/office/powerpoint/2010/main" val="12786518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C2F1B-99B7-4D4F-BB9F-1F26568D04D7}"/>
              </a:ext>
            </a:extLst>
          </p:cNvPr>
          <p:cNvSpPr>
            <a:spLocks noGrp="1"/>
          </p:cNvSpPr>
          <p:nvPr>
            <p:ph type="title"/>
          </p:nvPr>
        </p:nvSpPr>
        <p:spPr>
          <a:xfrm>
            <a:off x="838200" y="365125"/>
            <a:ext cx="10515600" cy="1325563"/>
          </a:xfrm>
        </p:spPr>
        <p:txBody>
          <a:bodyPr/>
          <a:lstStyle/>
          <a:p>
            <a:pPr algn="ctr"/>
            <a:r>
              <a:rPr lang="en-US" dirty="0">
                <a:solidFill>
                  <a:srgbClr val="FF0000"/>
                </a:solidFill>
              </a:rPr>
              <a:t>A Deeper Dive </a:t>
            </a:r>
            <a:r>
              <a:rPr lang="en-US" dirty="0"/>
              <a:t>into</a:t>
            </a:r>
            <a:r>
              <a:rPr lang="en-US" dirty="0">
                <a:solidFill>
                  <a:srgbClr val="FF0000"/>
                </a:solidFill>
              </a:rPr>
              <a:t> </a:t>
            </a:r>
            <a:r>
              <a:rPr lang="en-US" dirty="0"/>
              <a:t>Evolution</a:t>
            </a:r>
          </a:p>
        </p:txBody>
      </p:sp>
      <p:pic>
        <p:nvPicPr>
          <p:cNvPr id="5" name="Content Placeholder 3">
            <a:extLst>
              <a:ext uri="{FF2B5EF4-FFF2-40B4-BE49-F238E27FC236}">
                <a16:creationId xmlns:a16="http://schemas.microsoft.com/office/drawing/2014/main" id="{46E7DB0F-D175-0E47-8461-45B87B834180}"/>
              </a:ext>
            </a:extLst>
          </p:cNvPr>
          <p:cNvPicPr>
            <a:picLocks noGrp="1" noChangeAspect="1"/>
          </p:cNvPicPr>
          <p:nvPr>
            <p:ph idx="1"/>
          </p:nvPr>
        </p:nvPicPr>
        <p:blipFill>
          <a:blip r:embed="rId3"/>
          <a:stretch>
            <a:fillRect/>
          </a:stretch>
        </p:blipFill>
        <p:spPr>
          <a:xfrm>
            <a:off x="2667000" y="1469015"/>
            <a:ext cx="6905238" cy="4973202"/>
          </a:xfrm>
          <a:prstGeom prst="rect">
            <a:avLst/>
          </a:prstGeom>
        </p:spPr>
      </p:pic>
      <p:sp>
        <p:nvSpPr>
          <p:cNvPr id="3" name="Freeform 2">
            <a:extLst>
              <a:ext uri="{FF2B5EF4-FFF2-40B4-BE49-F238E27FC236}">
                <a16:creationId xmlns:a16="http://schemas.microsoft.com/office/drawing/2014/main" id="{983A328F-A4BA-F343-84D6-5FED57CCBFB5}"/>
              </a:ext>
            </a:extLst>
          </p:cNvPr>
          <p:cNvSpPr/>
          <p:nvPr/>
        </p:nvSpPr>
        <p:spPr>
          <a:xfrm>
            <a:off x="5300420" y="2030278"/>
            <a:ext cx="4029560" cy="2464230"/>
          </a:xfrm>
          <a:custGeom>
            <a:avLst/>
            <a:gdLst>
              <a:gd name="connsiteX0" fmla="*/ 0 w 4029560"/>
              <a:gd name="connsiteY0" fmla="*/ 2324746 h 2355742"/>
              <a:gd name="connsiteX1" fmla="*/ 108488 w 4029560"/>
              <a:gd name="connsiteY1" fmla="*/ 2278251 h 2355742"/>
              <a:gd name="connsiteX2" fmla="*/ 154983 w 4029560"/>
              <a:gd name="connsiteY2" fmla="*/ 2262753 h 2355742"/>
              <a:gd name="connsiteX3" fmla="*/ 247973 w 4029560"/>
              <a:gd name="connsiteY3" fmla="*/ 2216258 h 2355742"/>
              <a:gd name="connsiteX4" fmla="*/ 340963 w 4029560"/>
              <a:gd name="connsiteY4" fmla="*/ 2154265 h 2355742"/>
              <a:gd name="connsiteX5" fmla="*/ 387458 w 4029560"/>
              <a:gd name="connsiteY5" fmla="*/ 2123268 h 2355742"/>
              <a:gd name="connsiteX6" fmla="*/ 464949 w 4029560"/>
              <a:gd name="connsiteY6" fmla="*/ 2061275 h 2355742"/>
              <a:gd name="connsiteX7" fmla="*/ 557939 w 4029560"/>
              <a:gd name="connsiteY7" fmla="*/ 1968285 h 2355742"/>
              <a:gd name="connsiteX8" fmla="*/ 604434 w 4029560"/>
              <a:gd name="connsiteY8" fmla="*/ 1937288 h 2355742"/>
              <a:gd name="connsiteX9" fmla="*/ 681926 w 4029560"/>
              <a:gd name="connsiteY9" fmla="*/ 1844298 h 2355742"/>
              <a:gd name="connsiteX10" fmla="*/ 743919 w 4029560"/>
              <a:gd name="connsiteY10" fmla="*/ 1751309 h 2355742"/>
              <a:gd name="connsiteX11" fmla="*/ 790414 w 4029560"/>
              <a:gd name="connsiteY11" fmla="*/ 1704814 h 2355742"/>
              <a:gd name="connsiteX12" fmla="*/ 852407 w 4029560"/>
              <a:gd name="connsiteY12" fmla="*/ 1611824 h 2355742"/>
              <a:gd name="connsiteX13" fmla="*/ 883404 w 4029560"/>
              <a:gd name="connsiteY13" fmla="*/ 1565329 h 2355742"/>
              <a:gd name="connsiteX14" fmla="*/ 929899 w 4029560"/>
              <a:gd name="connsiteY14" fmla="*/ 1518834 h 2355742"/>
              <a:gd name="connsiteX15" fmla="*/ 1007390 w 4029560"/>
              <a:gd name="connsiteY15" fmla="*/ 1379349 h 2355742"/>
              <a:gd name="connsiteX16" fmla="*/ 1084882 w 4029560"/>
              <a:gd name="connsiteY16" fmla="*/ 1270861 h 2355742"/>
              <a:gd name="connsiteX17" fmla="*/ 1115878 w 4029560"/>
              <a:gd name="connsiteY17" fmla="*/ 1224366 h 2355742"/>
              <a:gd name="connsiteX18" fmla="*/ 1162373 w 4029560"/>
              <a:gd name="connsiteY18" fmla="*/ 1177871 h 2355742"/>
              <a:gd name="connsiteX19" fmla="*/ 1224366 w 4029560"/>
              <a:gd name="connsiteY19" fmla="*/ 1084881 h 2355742"/>
              <a:gd name="connsiteX20" fmla="*/ 1255363 w 4029560"/>
              <a:gd name="connsiteY20" fmla="*/ 1038387 h 2355742"/>
              <a:gd name="connsiteX21" fmla="*/ 1317356 w 4029560"/>
              <a:gd name="connsiteY21" fmla="*/ 883403 h 2355742"/>
              <a:gd name="connsiteX22" fmla="*/ 1379349 w 4029560"/>
              <a:gd name="connsiteY22" fmla="*/ 790414 h 2355742"/>
              <a:gd name="connsiteX23" fmla="*/ 1441343 w 4029560"/>
              <a:gd name="connsiteY23" fmla="*/ 697424 h 2355742"/>
              <a:gd name="connsiteX24" fmla="*/ 1534333 w 4029560"/>
              <a:gd name="connsiteY24" fmla="*/ 557939 h 2355742"/>
              <a:gd name="connsiteX25" fmla="*/ 1596326 w 4029560"/>
              <a:gd name="connsiteY25" fmla="*/ 464949 h 2355742"/>
              <a:gd name="connsiteX26" fmla="*/ 1642821 w 4029560"/>
              <a:gd name="connsiteY26" fmla="*/ 418454 h 2355742"/>
              <a:gd name="connsiteX27" fmla="*/ 1704814 w 4029560"/>
              <a:gd name="connsiteY27" fmla="*/ 325465 h 2355742"/>
              <a:gd name="connsiteX28" fmla="*/ 1766807 w 4029560"/>
              <a:gd name="connsiteY28" fmla="*/ 232475 h 2355742"/>
              <a:gd name="connsiteX29" fmla="*/ 1890794 w 4029560"/>
              <a:gd name="connsiteY29" fmla="*/ 92990 h 2355742"/>
              <a:gd name="connsiteX30" fmla="*/ 1983783 w 4029560"/>
              <a:gd name="connsiteY30" fmla="*/ 30997 h 2355742"/>
              <a:gd name="connsiteX31" fmla="*/ 2076773 w 4029560"/>
              <a:gd name="connsiteY31" fmla="*/ 0 h 2355742"/>
              <a:gd name="connsiteX32" fmla="*/ 2262753 w 4029560"/>
              <a:gd name="connsiteY32" fmla="*/ 15498 h 2355742"/>
              <a:gd name="connsiteX33" fmla="*/ 2355743 w 4029560"/>
              <a:gd name="connsiteY33" fmla="*/ 77492 h 2355742"/>
              <a:gd name="connsiteX34" fmla="*/ 2402238 w 4029560"/>
              <a:gd name="connsiteY34" fmla="*/ 108488 h 2355742"/>
              <a:gd name="connsiteX35" fmla="*/ 2479729 w 4029560"/>
              <a:gd name="connsiteY35" fmla="*/ 201478 h 2355742"/>
              <a:gd name="connsiteX36" fmla="*/ 2541722 w 4029560"/>
              <a:gd name="connsiteY36" fmla="*/ 294468 h 2355742"/>
              <a:gd name="connsiteX37" fmla="*/ 2572719 w 4029560"/>
              <a:gd name="connsiteY37" fmla="*/ 340963 h 2355742"/>
              <a:gd name="connsiteX38" fmla="*/ 2634712 w 4029560"/>
              <a:gd name="connsiteY38" fmla="*/ 433953 h 2355742"/>
              <a:gd name="connsiteX39" fmla="*/ 2681207 w 4029560"/>
              <a:gd name="connsiteY39" fmla="*/ 526942 h 2355742"/>
              <a:gd name="connsiteX40" fmla="*/ 2696705 w 4029560"/>
              <a:gd name="connsiteY40" fmla="*/ 573437 h 2355742"/>
              <a:gd name="connsiteX41" fmla="*/ 2758699 w 4029560"/>
              <a:gd name="connsiteY41" fmla="*/ 666427 h 2355742"/>
              <a:gd name="connsiteX42" fmla="*/ 2805194 w 4029560"/>
              <a:gd name="connsiteY42" fmla="*/ 759417 h 2355742"/>
              <a:gd name="connsiteX43" fmla="*/ 2820692 w 4029560"/>
              <a:gd name="connsiteY43" fmla="*/ 805912 h 2355742"/>
              <a:gd name="connsiteX44" fmla="*/ 2851688 w 4029560"/>
              <a:gd name="connsiteY44" fmla="*/ 852407 h 2355742"/>
              <a:gd name="connsiteX45" fmla="*/ 2898183 w 4029560"/>
              <a:gd name="connsiteY45" fmla="*/ 991892 h 2355742"/>
              <a:gd name="connsiteX46" fmla="*/ 2913682 w 4029560"/>
              <a:gd name="connsiteY46" fmla="*/ 1038387 h 2355742"/>
              <a:gd name="connsiteX47" fmla="*/ 2944678 w 4029560"/>
              <a:gd name="connsiteY47" fmla="*/ 1084881 h 2355742"/>
              <a:gd name="connsiteX48" fmla="*/ 2991173 w 4029560"/>
              <a:gd name="connsiteY48" fmla="*/ 1224366 h 2355742"/>
              <a:gd name="connsiteX49" fmla="*/ 3006672 w 4029560"/>
              <a:gd name="connsiteY49" fmla="*/ 1270861 h 2355742"/>
              <a:gd name="connsiteX50" fmla="*/ 3053166 w 4029560"/>
              <a:gd name="connsiteY50" fmla="*/ 1363851 h 2355742"/>
              <a:gd name="connsiteX51" fmla="*/ 3084163 w 4029560"/>
              <a:gd name="connsiteY51" fmla="*/ 1410346 h 2355742"/>
              <a:gd name="connsiteX52" fmla="*/ 3115160 w 4029560"/>
              <a:gd name="connsiteY52" fmla="*/ 1472339 h 2355742"/>
              <a:gd name="connsiteX53" fmla="*/ 3192651 w 4029560"/>
              <a:gd name="connsiteY53" fmla="*/ 1580827 h 2355742"/>
              <a:gd name="connsiteX54" fmla="*/ 3239146 w 4029560"/>
              <a:gd name="connsiteY54" fmla="*/ 1673817 h 2355742"/>
              <a:gd name="connsiteX55" fmla="*/ 3301139 w 4029560"/>
              <a:gd name="connsiteY55" fmla="*/ 1766807 h 2355742"/>
              <a:gd name="connsiteX56" fmla="*/ 3332136 w 4029560"/>
              <a:gd name="connsiteY56" fmla="*/ 1859797 h 2355742"/>
              <a:gd name="connsiteX57" fmla="*/ 3378631 w 4029560"/>
              <a:gd name="connsiteY57" fmla="*/ 1906292 h 2355742"/>
              <a:gd name="connsiteX58" fmla="*/ 3440624 w 4029560"/>
              <a:gd name="connsiteY58" fmla="*/ 1999281 h 2355742"/>
              <a:gd name="connsiteX59" fmla="*/ 3533614 w 4029560"/>
              <a:gd name="connsiteY59" fmla="*/ 2076773 h 2355742"/>
              <a:gd name="connsiteX60" fmla="*/ 3626604 w 4029560"/>
              <a:gd name="connsiteY60" fmla="*/ 2138766 h 2355742"/>
              <a:gd name="connsiteX61" fmla="*/ 3719594 w 4029560"/>
              <a:gd name="connsiteY61" fmla="*/ 2200759 h 2355742"/>
              <a:gd name="connsiteX62" fmla="*/ 3812583 w 4029560"/>
              <a:gd name="connsiteY62" fmla="*/ 2247254 h 2355742"/>
              <a:gd name="connsiteX63" fmla="*/ 3859078 w 4029560"/>
              <a:gd name="connsiteY63" fmla="*/ 2262753 h 2355742"/>
              <a:gd name="connsiteX64" fmla="*/ 3905573 w 4029560"/>
              <a:gd name="connsiteY64" fmla="*/ 2293749 h 2355742"/>
              <a:gd name="connsiteX65" fmla="*/ 3952068 w 4029560"/>
              <a:gd name="connsiteY65" fmla="*/ 2309248 h 2355742"/>
              <a:gd name="connsiteX66" fmla="*/ 3998563 w 4029560"/>
              <a:gd name="connsiteY66" fmla="*/ 2340244 h 2355742"/>
              <a:gd name="connsiteX67" fmla="*/ 4029560 w 4029560"/>
              <a:gd name="connsiteY67" fmla="*/ 2355742 h 2355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029560" h="2355742">
                <a:moveTo>
                  <a:pt x="0" y="2324746"/>
                </a:moveTo>
                <a:cubicBezTo>
                  <a:pt x="36163" y="2309248"/>
                  <a:pt x="71958" y="2292863"/>
                  <a:pt x="108488" y="2278251"/>
                </a:cubicBezTo>
                <a:cubicBezTo>
                  <a:pt x="123656" y="2272184"/>
                  <a:pt x="140371" y="2270059"/>
                  <a:pt x="154983" y="2262753"/>
                </a:cubicBezTo>
                <a:cubicBezTo>
                  <a:pt x="275159" y="2202665"/>
                  <a:pt x="131107" y="2255213"/>
                  <a:pt x="247973" y="2216258"/>
                </a:cubicBezTo>
                <a:lnTo>
                  <a:pt x="340963" y="2154265"/>
                </a:lnTo>
                <a:lnTo>
                  <a:pt x="387458" y="2123268"/>
                </a:lnTo>
                <a:cubicBezTo>
                  <a:pt x="472541" y="1995646"/>
                  <a:pt x="361297" y="2141894"/>
                  <a:pt x="464949" y="2061275"/>
                </a:cubicBezTo>
                <a:cubicBezTo>
                  <a:pt x="499551" y="2034362"/>
                  <a:pt x="521465" y="1992601"/>
                  <a:pt x="557939" y="1968285"/>
                </a:cubicBezTo>
                <a:lnTo>
                  <a:pt x="604434" y="1937288"/>
                </a:lnTo>
                <a:cubicBezTo>
                  <a:pt x="715200" y="1771141"/>
                  <a:pt x="542703" y="2023299"/>
                  <a:pt x="681926" y="1844298"/>
                </a:cubicBezTo>
                <a:cubicBezTo>
                  <a:pt x="704797" y="1814892"/>
                  <a:pt x="717577" y="1777651"/>
                  <a:pt x="743919" y="1751309"/>
                </a:cubicBezTo>
                <a:cubicBezTo>
                  <a:pt x="759417" y="1735811"/>
                  <a:pt x="776958" y="1722115"/>
                  <a:pt x="790414" y="1704814"/>
                </a:cubicBezTo>
                <a:cubicBezTo>
                  <a:pt x="813285" y="1675408"/>
                  <a:pt x="831743" y="1642821"/>
                  <a:pt x="852407" y="1611824"/>
                </a:cubicBezTo>
                <a:cubicBezTo>
                  <a:pt x="862739" y="1596326"/>
                  <a:pt x="870233" y="1578500"/>
                  <a:pt x="883404" y="1565329"/>
                </a:cubicBezTo>
                <a:lnTo>
                  <a:pt x="929899" y="1518834"/>
                </a:lnTo>
                <a:cubicBezTo>
                  <a:pt x="957177" y="1436998"/>
                  <a:pt x="936335" y="1485931"/>
                  <a:pt x="1007390" y="1379349"/>
                </a:cubicBezTo>
                <a:cubicBezTo>
                  <a:pt x="1080441" y="1269772"/>
                  <a:pt x="988762" y="1405430"/>
                  <a:pt x="1084882" y="1270861"/>
                </a:cubicBezTo>
                <a:cubicBezTo>
                  <a:pt x="1095708" y="1255704"/>
                  <a:pt x="1103954" y="1238675"/>
                  <a:pt x="1115878" y="1224366"/>
                </a:cubicBezTo>
                <a:cubicBezTo>
                  <a:pt x="1129909" y="1207528"/>
                  <a:pt x="1148917" y="1195172"/>
                  <a:pt x="1162373" y="1177871"/>
                </a:cubicBezTo>
                <a:cubicBezTo>
                  <a:pt x="1185244" y="1148465"/>
                  <a:pt x="1203701" y="1115878"/>
                  <a:pt x="1224366" y="1084881"/>
                </a:cubicBezTo>
                <a:lnTo>
                  <a:pt x="1255363" y="1038387"/>
                </a:lnTo>
                <a:cubicBezTo>
                  <a:pt x="1277538" y="971861"/>
                  <a:pt x="1283152" y="940409"/>
                  <a:pt x="1317356" y="883403"/>
                </a:cubicBezTo>
                <a:cubicBezTo>
                  <a:pt x="1336522" y="851459"/>
                  <a:pt x="1358685" y="821410"/>
                  <a:pt x="1379349" y="790414"/>
                </a:cubicBezTo>
                <a:lnTo>
                  <a:pt x="1441343" y="697424"/>
                </a:lnTo>
                <a:lnTo>
                  <a:pt x="1534333" y="557939"/>
                </a:lnTo>
                <a:cubicBezTo>
                  <a:pt x="1534336" y="557934"/>
                  <a:pt x="1596322" y="464953"/>
                  <a:pt x="1596326" y="464949"/>
                </a:cubicBezTo>
                <a:cubicBezTo>
                  <a:pt x="1611824" y="449451"/>
                  <a:pt x="1629365" y="435755"/>
                  <a:pt x="1642821" y="418454"/>
                </a:cubicBezTo>
                <a:cubicBezTo>
                  <a:pt x="1665692" y="389048"/>
                  <a:pt x="1684150" y="356461"/>
                  <a:pt x="1704814" y="325465"/>
                </a:cubicBezTo>
                <a:lnTo>
                  <a:pt x="1766807" y="232475"/>
                </a:lnTo>
                <a:cubicBezTo>
                  <a:pt x="1804075" y="176573"/>
                  <a:pt x="1827100" y="135453"/>
                  <a:pt x="1890794" y="92990"/>
                </a:cubicBezTo>
                <a:cubicBezTo>
                  <a:pt x="1921790" y="72326"/>
                  <a:pt x="1948442" y="42778"/>
                  <a:pt x="1983783" y="30997"/>
                </a:cubicBezTo>
                <a:lnTo>
                  <a:pt x="2076773" y="0"/>
                </a:lnTo>
                <a:cubicBezTo>
                  <a:pt x="2138766" y="5166"/>
                  <a:pt x="2202814" y="-1152"/>
                  <a:pt x="2262753" y="15498"/>
                </a:cubicBezTo>
                <a:cubicBezTo>
                  <a:pt x="2298647" y="25469"/>
                  <a:pt x="2324746" y="56827"/>
                  <a:pt x="2355743" y="77492"/>
                </a:cubicBezTo>
                <a:lnTo>
                  <a:pt x="2402238" y="108488"/>
                </a:lnTo>
                <a:cubicBezTo>
                  <a:pt x="2512992" y="274622"/>
                  <a:pt x="2340518" y="22492"/>
                  <a:pt x="2479729" y="201478"/>
                </a:cubicBezTo>
                <a:cubicBezTo>
                  <a:pt x="2502600" y="230884"/>
                  <a:pt x="2521058" y="263471"/>
                  <a:pt x="2541722" y="294468"/>
                </a:cubicBezTo>
                <a:lnTo>
                  <a:pt x="2572719" y="340963"/>
                </a:lnTo>
                <a:lnTo>
                  <a:pt x="2634712" y="433953"/>
                </a:lnTo>
                <a:cubicBezTo>
                  <a:pt x="2656101" y="498118"/>
                  <a:pt x="2641149" y="466855"/>
                  <a:pt x="2681207" y="526942"/>
                </a:cubicBezTo>
                <a:cubicBezTo>
                  <a:pt x="2686373" y="542440"/>
                  <a:pt x="2688771" y="559156"/>
                  <a:pt x="2696705" y="573437"/>
                </a:cubicBezTo>
                <a:cubicBezTo>
                  <a:pt x="2714797" y="606002"/>
                  <a:pt x="2758699" y="666427"/>
                  <a:pt x="2758699" y="666427"/>
                </a:cubicBezTo>
                <a:cubicBezTo>
                  <a:pt x="2797654" y="783293"/>
                  <a:pt x="2745106" y="639241"/>
                  <a:pt x="2805194" y="759417"/>
                </a:cubicBezTo>
                <a:cubicBezTo>
                  <a:pt x="2812500" y="774029"/>
                  <a:pt x="2813386" y="791300"/>
                  <a:pt x="2820692" y="805912"/>
                </a:cubicBezTo>
                <a:cubicBezTo>
                  <a:pt x="2829022" y="822572"/>
                  <a:pt x="2844123" y="835386"/>
                  <a:pt x="2851688" y="852407"/>
                </a:cubicBezTo>
                <a:cubicBezTo>
                  <a:pt x="2851695" y="852422"/>
                  <a:pt x="2890431" y="968637"/>
                  <a:pt x="2898183" y="991892"/>
                </a:cubicBezTo>
                <a:cubicBezTo>
                  <a:pt x="2903349" y="1007390"/>
                  <a:pt x="2904620" y="1024794"/>
                  <a:pt x="2913682" y="1038387"/>
                </a:cubicBezTo>
                <a:cubicBezTo>
                  <a:pt x="2924014" y="1053885"/>
                  <a:pt x="2937113" y="1067860"/>
                  <a:pt x="2944678" y="1084881"/>
                </a:cubicBezTo>
                <a:cubicBezTo>
                  <a:pt x="2944685" y="1084896"/>
                  <a:pt x="2983421" y="1201111"/>
                  <a:pt x="2991173" y="1224366"/>
                </a:cubicBezTo>
                <a:cubicBezTo>
                  <a:pt x="2996339" y="1239864"/>
                  <a:pt x="2997610" y="1257268"/>
                  <a:pt x="3006672" y="1270861"/>
                </a:cubicBezTo>
                <a:cubicBezTo>
                  <a:pt x="3095508" y="1404118"/>
                  <a:pt x="2988996" y="1235511"/>
                  <a:pt x="3053166" y="1363851"/>
                </a:cubicBezTo>
                <a:cubicBezTo>
                  <a:pt x="3061496" y="1380511"/>
                  <a:pt x="3074921" y="1394174"/>
                  <a:pt x="3084163" y="1410346"/>
                </a:cubicBezTo>
                <a:cubicBezTo>
                  <a:pt x="3095626" y="1430405"/>
                  <a:pt x="3102915" y="1452747"/>
                  <a:pt x="3115160" y="1472339"/>
                </a:cubicBezTo>
                <a:cubicBezTo>
                  <a:pt x="3132715" y="1500426"/>
                  <a:pt x="3176255" y="1548035"/>
                  <a:pt x="3192651" y="1580827"/>
                </a:cubicBezTo>
                <a:cubicBezTo>
                  <a:pt x="3256811" y="1709151"/>
                  <a:pt x="3150319" y="1540578"/>
                  <a:pt x="3239146" y="1673817"/>
                </a:cubicBezTo>
                <a:cubicBezTo>
                  <a:pt x="3290417" y="1827632"/>
                  <a:pt x="3204397" y="1592672"/>
                  <a:pt x="3301139" y="1766807"/>
                </a:cubicBezTo>
                <a:cubicBezTo>
                  <a:pt x="3317007" y="1795369"/>
                  <a:pt x="3309032" y="1836693"/>
                  <a:pt x="3332136" y="1859797"/>
                </a:cubicBezTo>
                <a:cubicBezTo>
                  <a:pt x="3347634" y="1875295"/>
                  <a:pt x="3365175" y="1888991"/>
                  <a:pt x="3378631" y="1906292"/>
                </a:cubicBezTo>
                <a:cubicBezTo>
                  <a:pt x="3401502" y="1935698"/>
                  <a:pt x="3409628" y="1978617"/>
                  <a:pt x="3440624" y="1999281"/>
                </a:cubicBezTo>
                <a:cubicBezTo>
                  <a:pt x="3606779" y="2110052"/>
                  <a:pt x="3354604" y="1937544"/>
                  <a:pt x="3533614" y="2076773"/>
                </a:cubicBezTo>
                <a:cubicBezTo>
                  <a:pt x="3563020" y="2099644"/>
                  <a:pt x="3595607" y="2118102"/>
                  <a:pt x="3626604" y="2138766"/>
                </a:cubicBezTo>
                <a:lnTo>
                  <a:pt x="3719594" y="2200759"/>
                </a:lnTo>
                <a:cubicBezTo>
                  <a:pt x="3836461" y="2239717"/>
                  <a:pt x="3692405" y="2187165"/>
                  <a:pt x="3812583" y="2247254"/>
                </a:cubicBezTo>
                <a:cubicBezTo>
                  <a:pt x="3827195" y="2254560"/>
                  <a:pt x="3844466" y="2255447"/>
                  <a:pt x="3859078" y="2262753"/>
                </a:cubicBezTo>
                <a:cubicBezTo>
                  <a:pt x="3875738" y="2271083"/>
                  <a:pt x="3888913" y="2285419"/>
                  <a:pt x="3905573" y="2293749"/>
                </a:cubicBezTo>
                <a:cubicBezTo>
                  <a:pt x="3920185" y="2301055"/>
                  <a:pt x="3937456" y="2301942"/>
                  <a:pt x="3952068" y="2309248"/>
                </a:cubicBezTo>
                <a:cubicBezTo>
                  <a:pt x="3968728" y="2317578"/>
                  <a:pt x="3982591" y="2330661"/>
                  <a:pt x="3998563" y="2340244"/>
                </a:cubicBezTo>
                <a:cubicBezTo>
                  <a:pt x="4008469" y="2346187"/>
                  <a:pt x="4019228" y="2350576"/>
                  <a:pt x="4029560" y="2355742"/>
                </a:cubicBezTo>
              </a:path>
            </a:pathLst>
          </a:cu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4" name="Freeform 3">
            <a:extLst>
              <a:ext uri="{FF2B5EF4-FFF2-40B4-BE49-F238E27FC236}">
                <a16:creationId xmlns:a16="http://schemas.microsoft.com/office/drawing/2014/main" id="{338876A6-F210-DC47-83B3-9E8FF4A8BF38}"/>
              </a:ext>
            </a:extLst>
          </p:cNvPr>
          <p:cNvSpPr/>
          <p:nvPr/>
        </p:nvSpPr>
        <p:spPr>
          <a:xfrm>
            <a:off x="4556502" y="3068664"/>
            <a:ext cx="4277532" cy="1580849"/>
          </a:xfrm>
          <a:custGeom>
            <a:avLst/>
            <a:gdLst>
              <a:gd name="connsiteX0" fmla="*/ 0 w 4277532"/>
              <a:gd name="connsiteY0" fmla="*/ 1270861 h 1487859"/>
              <a:gd name="connsiteX1" fmla="*/ 46495 w 4277532"/>
              <a:gd name="connsiteY1" fmla="*/ 1162373 h 1487859"/>
              <a:gd name="connsiteX2" fmla="*/ 108488 w 4277532"/>
              <a:gd name="connsiteY2" fmla="*/ 1069383 h 1487859"/>
              <a:gd name="connsiteX3" fmla="*/ 170481 w 4277532"/>
              <a:gd name="connsiteY3" fmla="*/ 929899 h 1487859"/>
              <a:gd name="connsiteX4" fmla="*/ 232474 w 4277532"/>
              <a:gd name="connsiteY4" fmla="*/ 790414 h 1487859"/>
              <a:gd name="connsiteX5" fmla="*/ 247973 w 4277532"/>
              <a:gd name="connsiteY5" fmla="*/ 743919 h 1487859"/>
              <a:gd name="connsiteX6" fmla="*/ 263471 w 4277532"/>
              <a:gd name="connsiteY6" fmla="*/ 681926 h 1487859"/>
              <a:gd name="connsiteX7" fmla="*/ 278969 w 4277532"/>
              <a:gd name="connsiteY7" fmla="*/ 604434 h 1487859"/>
              <a:gd name="connsiteX8" fmla="*/ 309966 w 4277532"/>
              <a:gd name="connsiteY8" fmla="*/ 511444 h 1487859"/>
              <a:gd name="connsiteX9" fmla="*/ 325464 w 4277532"/>
              <a:gd name="connsiteY9" fmla="*/ 464949 h 1487859"/>
              <a:gd name="connsiteX10" fmla="*/ 356461 w 4277532"/>
              <a:gd name="connsiteY10" fmla="*/ 325465 h 1487859"/>
              <a:gd name="connsiteX11" fmla="*/ 371959 w 4277532"/>
              <a:gd name="connsiteY11" fmla="*/ 278970 h 1487859"/>
              <a:gd name="connsiteX12" fmla="*/ 387457 w 4277532"/>
              <a:gd name="connsiteY12" fmla="*/ 216977 h 1487859"/>
              <a:gd name="connsiteX13" fmla="*/ 449451 w 4277532"/>
              <a:gd name="connsiteY13" fmla="*/ 77492 h 1487859"/>
              <a:gd name="connsiteX14" fmla="*/ 588935 w 4277532"/>
              <a:gd name="connsiteY14" fmla="*/ 0 h 1487859"/>
              <a:gd name="connsiteX15" fmla="*/ 697423 w 4277532"/>
              <a:gd name="connsiteY15" fmla="*/ 46495 h 1487859"/>
              <a:gd name="connsiteX16" fmla="*/ 774915 w 4277532"/>
              <a:gd name="connsiteY16" fmla="*/ 123987 h 1487859"/>
              <a:gd name="connsiteX17" fmla="*/ 836908 w 4277532"/>
              <a:gd name="connsiteY17" fmla="*/ 216977 h 1487859"/>
              <a:gd name="connsiteX18" fmla="*/ 883403 w 4277532"/>
              <a:gd name="connsiteY18" fmla="*/ 263471 h 1487859"/>
              <a:gd name="connsiteX19" fmla="*/ 945396 w 4277532"/>
              <a:gd name="connsiteY19" fmla="*/ 356461 h 1487859"/>
              <a:gd name="connsiteX20" fmla="*/ 976393 w 4277532"/>
              <a:gd name="connsiteY20" fmla="*/ 402956 h 1487859"/>
              <a:gd name="connsiteX21" fmla="*/ 1022888 w 4277532"/>
              <a:gd name="connsiteY21" fmla="*/ 433953 h 1487859"/>
              <a:gd name="connsiteX22" fmla="*/ 1084881 w 4277532"/>
              <a:gd name="connsiteY22" fmla="*/ 526943 h 1487859"/>
              <a:gd name="connsiteX23" fmla="*/ 1193369 w 4277532"/>
              <a:gd name="connsiteY23" fmla="*/ 650929 h 1487859"/>
              <a:gd name="connsiteX24" fmla="*/ 1301857 w 4277532"/>
              <a:gd name="connsiteY24" fmla="*/ 790414 h 1487859"/>
              <a:gd name="connsiteX25" fmla="*/ 1332854 w 4277532"/>
              <a:gd name="connsiteY25" fmla="*/ 836909 h 1487859"/>
              <a:gd name="connsiteX26" fmla="*/ 1379349 w 4277532"/>
              <a:gd name="connsiteY26" fmla="*/ 883404 h 1487859"/>
              <a:gd name="connsiteX27" fmla="*/ 1487837 w 4277532"/>
              <a:gd name="connsiteY27" fmla="*/ 1007390 h 1487859"/>
              <a:gd name="connsiteX28" fmla="*/ 1518834 w 4277532"/>
              <a:gd name="connsiteY28" fmla="*/ 1053885 h 1487859"/>
              <a:gd name="connsiteX29" fmla="*/ 1658318 w 4277532"/>
              <a:gd name="connsiteY29" fmla="*/ 1162373 h 1487859"/>
              <a:gd name="connsiteX30" fmla="*/ 1751308 w 4277532"/>
              <a:gd name="connsiteY30" fmla="*/ 1193370 h 1487859"/>
              <a:gd name="connsiteX31" fmla="*/ 1937288 w 4277532"/>
              <a:gd name="connsiteY31" fmla="*/ 1162373 h 1487859"/>
              <a:gd name="connsiteX32" fmla="*/ 2030278 w 4277532"/>
              <a:gd name="connsiteY32" fmla="*/ 1100380 h 1487859"/>
              <a:gd name="connsiteX33" fmla="*/ 2076773 w 4277532"/>
              <a:gd name="connsiteY33" fmla="*/ 1007390 h 1487859"/>
              <a:gd name="connsiteX34" fmla="*/ 2107769 w 4277532"/>
              <a:gd name="connsiteY34" fmla="*/ 960895 h 1487859"/>
              <a:gd name="connsiteX35" fmla="*/ 2154264 w 4277532"/>
              <a:gd name="connsiteY35" fmla="*/ 867905 h 1487859"/>
              <a:gd name="connsiteX36" fmla="*/ 2185261 w 4277532"/>
              <a:gd name="connsiteY36" fmla="*/ 774915 h 1487859"/>
              <a:gd name="connsiteX37" fmla="*/ 2200759 w 4277532"/>
              <a:gd name="connsiteY37" fmla="*/ 728421 h 1487859"/>
              <a:gd name="connsiteX38" fmla="*/ 2231756 w 4277532"/>
              <a:gd name="connsiteY38" fmla="*/ 604434 h 1487859"/>
              <a:gd name="connsiteX39" fmla="*/ 2247254 w 4277532"/>
              <a:gd name="connsiteY39" fmla="*/ 526943 h 1487859"/>
              <a:gd name="connsiteX40" fmla="*/ 2278251 w 4277532"/>
              <a:gd name="connsiteY40" fmla="*/ 356461 h 1487859"/>
              <a:gd name="connsiteX41" fmla="*/ 2340244 w 4277532"/>
              <a:gd name="connsiteY41" fmla="*/ 216977 h 1487859"/>
              <a:gd name="connsiteX42" fmla="*/ 2433234 w 4277532"/>
              <a:gd name="connsiteY42" fmla="*/ 154983 h 1487859"/>
              <a:gd name="connsiteX43" fmla="*/ 2479729 w 4277532"/>
              <a:gd name="connsiteY43" fmla="*/ 170482 h 1487859"/>
              <a:gd name="connsiteX44" fmla="*/ 2510725 w 4277532"/>
              <a:gd name="connsiteY44" fmla="*/ 216977 h 1487859"/>
              <a:gd name="connsiteX45" fmla="*/ 2557220 w 4277532"/>
              <a:gd name="connsiteY45" fmla="*/ 247973 h 1487859"/>
              <a:gd name="connsiteX46" fmla="*/ 2603715 w 4277532"/>
              <a:gd name="connsiteY46" fmla="*/ 340963 h 1487859"/>
              <a:gd name="connsiteX47" fmla="*/ 2619213 w 4277532"/>
              <a:gd name="connsiteY47" fmla="*/ 387458 h 1487859"/>
              <a:gd name="connsiteX48" fmla="*/ 2681206 w 4277532"/>
              <a:gd name="connsiteY48" fmla="*/ 480448 h 1487859"/>
              <a:gd name="connsiteX49" fmla="*/ 2712203 w 4277532"/>
              <a:gd name="connsiteY49" fmla="*/ 526943 h 1487859"/>
              <a:gd name="connsiteX50" fmla="*/ 2758698 w 4277532"/>
              <a:gd name="connsiteY50" fmla="*/ 619932 h 1487859"/>
              <a:gd name="connsiteX51" fmla="*/ 2805193 w 4277532"/>
              <a:gd name="connsiteY51" fmla="*/ 712922 h 1487859"/>
              <a:gd name="connsiteX52" fmla="*/ 2882684 w 4277532"/>
              <a:gd name="connsiteY52" fmla="*/ 852407 h 1487859"/>
              <a:gd name="connsiteX53" fmla="*/ 2929179 w 4277532"/>
              <a:gd name="connsiteY53" fmla="*/ 883404 h 1487859"/>
              <a:gd name="connsiteX54" fmla="*/ 2960176 w 4277532"/>
              <a:gd name="connsiteY54" fmla="*/ 929899 h 1487859"/>
              <a:gd name="connsiteX55" fmla="*/ 3099661 w 4277532"/>
              <a:gd name="connsiteY55" fmla="*/ 1053885 h 1487859"/>
              <a:gd name="connsiteX56" fmla="*/ 3177152 w 4277532"/>
              <a:gd name="connsiteY56" fmla="*/ 1131377 h 1487859"/>
              <a:gd name="connsiteX57" fmla="*/ 3223647 w 4277532"/>
              <a:gd name="connsiteY57" fmla="*/ 1177871 h 1487859"/>
              <a:gd name="connsiteX58" fmla="*/ 3270142 w 4277532"/>
              <a:gd name="connsiteY58" fmla="*/ 1193370 h 1487859"/>
              <a:gd name="connsiteX59" fmla="*/ 3316637 w 4277532"/>
              <a:gd name="connsiteY59" fmla="*/ 1224366 h 1487859"/>
              <a:gd name="connsiteX60" fmla="*/ 3409627 w 4277532"/>
              <a:gd name="connsiteY60" fmla="*/ 1255363 h 1487859"/>
              <a:gd name="connsiteX61" fmla="*/ 3456122 w 4277532"/>
              <a:gd name="connsiteY61" fmla="*/ 1286360 h 1487859"/>
              <a:gd name="connsiteX62" fmla="*/ 3549112 w 4277532"/>
              <a:gd name="connsiteY62" fmla="*/ 1317356 h 1487859"/>
              <a:gd name="connsiteX63" fmla="*/ 3595606 w 4277532"/>
              <a:gd name="connsiteY63" fmla="*/ 1332854 h 1487859"/>
              <a:gd name="connsiteX64" fmla="*/ 3673098 w 4277532"/>
              <a:gd name="connsiteY64" fmla="*/ 1348353 h 1487859"/>
              <a:gd name="connsiteX65" fmla="*/ 3719593 w 4277532"/>
              <a:gd name="connsiteY65" fmla="*/ 1363851 h 1487859"/>
              <a:gd name="connsiteX66" fmla="*/ 3874576 w 4277532"/>
              <a:gd name="connsiteY66" fmla="*/ 1394848 h 1487859"/>
              <a:gd name="connsiteX67" fmla="*/ 3921071 w 4277532"/>
              <a:gd name="connsiteY67" fmla="*/ 1410346 h 1487859"/>
              <a:gd name="connsiteX68" fmla="*/ 3998562 w 4277532"/>
              <a:gd name="connsiteY68" fmla="*/ 1425844 h 1487859"/>
              <a:gd name="connsiteX69" fmla="*/ 4107051 w 4277532"/>
              <a:gd name="connsiteY69" fmla="*/ 1456841 h 1487859"/>
              <a:gd name="connsiteX70" fmla="*/ 4200040 w 4277532"/>
              <a:gd name="connsiteY70" fmla="*/ 1472339 h 1487859"/>
              <a:gd name="connsiteX71" fmla="*/ 4277532 w 4277532"/>
              <a:gd name="connsiteY71" fmla="*/ 1487838 h 148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277532" h="1487859">
                <a:moveTo>
                  <a:pt x="0" y="1270861"/>
                </a:moveTo>
                <a:cubicBezTo>
                  <a:pt x="15498" y="1234698"/>
                  <a:pt x="27842" y="1197014"/>
                  <a:pt x="46495" y="1162373"/>
                </a:cubicBezTo>
                <a:cubicBezTo>
                  <a:pt x="64157" y="1129573"/>
                  <a:pt x="108488" y="1069383"/>
                  <a:pt x="108488" y="1069383"/>
                </a:cubicBezTo>
                <a:cubicBezTo>
                  <a:pt x="145374" y="958722"/>
                  <a:pt x="121360" y="1003579"/>
                  <a:pt x="170481" y="929899"/>
                </a:cubicBezTo>
                <a:cubicBezTo>
                  <a:pt x="250448" y="690000"/>
                  <a:pt x="158795" y="937771"/>
                  <a:pt x="232474" y="790414"/>
                </a:cubicBezTo>
                <a:cubicBezTo>
                  <a:pt x="239780" y="775802"/>
                  <a:pt x="243485" y="759627"/>
                  <a:pt x="247973" y="743919"/>
                </a:cubicBezTo>
                <a:cubicBezTo>
                  <a:pt x="253825" y="723438"/>
                  <a:pt x="258850" y="702719"/>
                  <a:pt x="263471" y="681926"/>
                </a:cubicBezTo>
                <a:cubicBezTo>
                  <a:pt x="269185" y="656211"/>
                  <a:pt x="272038" y="629848"/>
                  <a:pt x="278969" y="604434"/>
                </a:cubicBezTo>
                <a:cubicBezTo>
                  <a:pt x="287566" y="572912"/>
                  <a:pt x="299634" y="542441"/>
                  <a:pt x="309966" y="511444"/>
                </a:cubicBezTo>
                <a:cubicBezTo>
                  <a:pt x="315132" y="495946"/>
                  <a:pt x="322260" y="480968"/>
                  <a:pt x="325464" y="464949"/>
                </a:cubicBezTo>
                <a:cubicBezTo>
                  <a:pt x="336120" y="411670"/>
                  <a:pt x="341866" y="376546"/>
                  <a:pt x="356461" y="325465"/>
                </a:cubicBezTo>
                <a:cubicBezTo>
                  <a:pt x="360949" y="309757"/>
                  <a:pt x="367471" y="294678"/>
                  <a:pt x="371959" y="278970"/>
                </a:cubicBezTo>
                <a:cubicBezTo>
                  <a:pt x="377811" y="258489"/>
                  <a:pt x="381336" y="237379"/>
                  <a:pt x="387457" y="216977"/>
                </a:cubicBezTo>
                <a:cubicBezTo>
                  <a:pt x="397437" y="183711"/>
                  <a:pt x="415670" y="107051"/>
                  <a:pt x="449451" y="77492"/>
                </a:cubicBezTo>
                <a:cubicBezTo>
                  <a:pt x="515039" y="20102"/>
                  <a:pt x="525076" y="21287"/>
                  <a:pt x="588935" y="0"/>
                </a:cubicBezTo>
                <a:cubicBezTo>
                  <a:pt x="636360" y="11857"/>
                  <a:pt x="661747" y="10819"/>
                  <a:pt x="697423" y="46495"/>
                </a:cubicBezTo>
                <a:cubicBezTo>
                  <a:pt x="800746" y="149818"/>
                  <a:pt x="650928" y="41328"/>
                  <a:pt x="774915" y="123987"/>
                </a:cubicBezTo>
                <a:cubicBezTo>
                  <a:pt x="795579" y="154984"/>
                  <a:pt x="810566" y="190635"/>
                  <a:pt x="836908" y="216977"/>
                </a:cubicBezTo>
                <a:cubicBezTo>
                  <a:pt x="852406" y="232475"/>
                  <a:pt x="869947" y="246170"/>
                  <a:pt x="883403" y="263471"/>
                </a:cubicBezTo>
                <a:cubicBezTo>
                  <a:pt x="906274" y="292877"/>
                  <a:pt x="924732" y="325464"/>
                  <a:pt x="945396" y="356461"/>
                </a:cubicBezTo>
                <a:cubicBezTo>
                  <a:pt x="955728" y="371959"/>
                  <a:pt x="960895" y="392624"/>
                  <a:pt x="976393" y="402956"/>
                </a:cubicBezTo>
                <a:lnTo>
                  <a:pt x="1022888" y="433953"/>
                </a:lnTo>
                <a:cubicBezTo>
                  <a:pt x="1052527" y="522873"/>
                  <a:pt x="1017160" y="439874"/>
                  <a:pt x="1084881" y="526943"/>
                </a:cubicBezTo>
                <a:cubicBezTo>
                  <a:pt x="1182242" y="652121"/>
                  <a:pt x="1103360" y="590922"/>
                  <a:pt x="1193369" y="650929"/>
                </a:cubicBezTo>
                <a:cubicBezTo>
                  <a:pt x="1350047" y="885947"/>
                  <a:pt x="1180465" y="644745"/>
                  <a:pt x="1301857" y="790414"/>
                </a:cubicBezTo>
                <a:cubicBezTo>
                  <a:pt x="1313782" y="804723"/>
                  <a:pt x="1320929" y="822600"/>
                  <a:pt x="1332854" y="836909"/>
                </a:cubicBezTo>
                <a:cubicBezTo>
                  <a:pt x="1346886" y="853747"/>
                  <a:pt x="1365893" y="866103"/>
                  <a:pt x="1379349" y="883404"/>
                </a:cubicBezTo>
                <a:cubicBezTo>
                  <a:pt x="1476710" y="1008582"/>
                  <a:pt x="1397828" y="947383"/>
                  <a:pt x="1487837" y="1007390"/>
                </a:cubicBezTo>
                <a:cubicBezTo>
                  <a:pt x="1498169" y="1022888"/>
                  <a:pt x="1506909" y="1039576"/>
                  <a:pt x="1518834" y="1053885"/>
                </a:cubicBezTo>
                <a:cubicBezTo>
                  <a:pt x="1549693" y="1090916"/>
                  <a:pt x="1618440" y="1149080"/>
                  <a:pt x="1658318" y="1162373"/>
                </a:cubicBezTo>
                <a:lnTo>
                  <a:pt x="1751308" y="1193370"/>
                </a:lnTo>
                <a:cubicBezTo>
                  <a:pt x="1776911" y="1190525"/>
                  <a:pt x="1891852" y="1187615"/>
                  <a:pt x="1937288" y="1162373"/>
                </a:cubicBezTo>
                <a:cubicBezTo>
                  <a:pt x="1969853" y="1144281"/>
                  <a:pt x="2030278" y="1100380"/>
                  <a:pt x="2030278" y="1100380"/>
                </a:cubicBezTo>
                <a:cubicBezTo>
                  <a:pt x="2119108" y="967133"/>
                  <a:pt x="2012607" y="1135721"/>
                  <a:pt x="2076773" y="1007390"/>
                </a:cubicBezTo>
                <a:cubicBezTo>
                  <a:pt x="2085103" y="990730"/>
                  <a:pt x="2099439" y="977555"/>
                  <a:pt x="2107769" y="960895"/>
                </a:cubicBezTo>
                <a:cubicBezTo>
                  <a:pt x="2171929" y="832571"/>
                  <a:pt x="2065437" y="1001144"/>
                  <a:pt x="2154264" y="867905"/>
                </a:cubicBezTo>
                <a:lnTo>
                  <a:pt x="2185261" y="774915"/>
                </a:lnTo>
                <a:cubicBezTo>
                  <a:pt x="2190427" y="759417"/>
                  <a:pt x="2196797" y="744270"/>
                  <a:pt x="2200759" y="728421"/>
                </a:cubicBezTo>
                <a:cubicBezTo>
                  <a:pt x="2211091" y="687092"/>
                  <a:pt x="2223401" y="646208"/>
                  <a:pt x="2231756" y="604434"/>
                </a:cubicBezTo>
                <a:cubicBezTo>
                  <a:pt x="2236922" y="578604"/>
                  <a:pt x="2242542" y="552860"/>
                  <a:pt x="2247254" y="526943"/>
                </a:cubicBezTo>
                <a:cubicBezTo>
                  <a:pt x="2253701" y="491486"/>
                  <a:pt x="2267807" y="394757"/>
                  <a:pt x="2278251" y="356461"/>
                </a:cubicBezTo>
                <a:cubicBezTo>
                  <a:pt x="2287040" y="324235"/>
                  <a:pt x="2307140" y="245942"/>
                  <a:pt x="2340244" y="216977"/>
                </a:cubicBezTo>
                <a:cubicBezTo>
                  <a:pt x="2368280" y="192445"/>
                  <a:pt x="2433234" y="154983"/>
                  <a:pt x="2433234" y="154983"/>
                </a:cubicBezTo>
                <a:cubicBezTo>
                  <a:pt x="2448732" y="160149"/>
                  <a:pt x="2466972" y="160276"/>
                  <a:pt x="2479729" y="170482"/>
                </a:cubicBezTo>
                <a:cubicBezTo>
                  <a:pt x="2494274" y="182118"/>
                  <a:pt x="2497554" y="203806"/>
                  <a:pt x="2510725" y="216977"/>
                </a:cubicBezTo>
                <a:cubicBezTo>
                  <a:pt x="2523896" y="230148"/>
                  <a:pt x="2541722" y="237641"/>
                  <a:pt x="2557220" y="247973"/>
                </a:cubicBezTo>
                <a:cubicBezTo>
                  <a:pt x="2596175" y="364839"/>
                  <a:pt x="2543627" y="220787"/>
                  <a:pt x="2603715" y="340963"/>
                </a:cubicBezTo>
                <a:cubicBezTo>
                  <a:pt x="2611021" y="355575"/>
                  <a:pt x="2611279" y="373177"/>
                  <a:pt x="2619213" y="387458"/>
                </a:cubicBezTo>
                <a:cubicBezTo>
                  <a:pt x="2637305" y="420023"/>
                  <a:pt x="2660542" y="449451"/>
                  <a:pt x="2681206" y="480448"/>
                </a:cubicBezTo>
                <a:lnTo>
                  <a:pt x="2712203" y="526943"/>
                </a:lnTo>
                <a:cubicBezTo>
                  <a:pt x="2751158" y="643810"/>
                  <a:pt x="2698610" y="499757"/>
                  <a:pt x="2758698" y="619932"/>
                </a:cubicBezTo>
                <a:cubicBezTo>
                  <a:pt x="2822867" y="748268"/>
                  <a:pt x="2716356" y="579669"/>
                  <a:pt x="2805193" y="712922"/>
                </a:cubicBezTo>
                <a:cubicBezTo>
                  <a:pt x="2821343" y="761373"/>
                  <a:pt x="2837005" y="821954"/>
                  <a:pt x="2882684" y="852407"/>
                </a:cubicBezTo>
                <a:lnTo>
                  <a:pt x="2929179" y="883404"/>
                </a:lnTo>
                <a:cubicBezTo>
                  <a:pt x="2939511" y="898902"/>
                  <a:pt x="2947005" y="916728"/>
                  <a:pt x="2960176" y="929899"/>
                </a:cubicBezTo>
                <a:cubicBezTo>
                  <a:pt x="3053345" y="1023066"/>
                  <a:pt x="2969496" y="858634"/>
                  <a:pt x="3099661" y="1053885"/>
                </a:cubicBezTo>
                <a:cubicBezTo>
                  <a:pt x="3156485" y="1139123"/>
                  <a:pt x="3099663" y="1066803"/>
                  <a:pt x="3177152" y="1131377"/>
                </a:cubicBezTo>
                <a:cubicBezTo>
                  <a:pt x="3193990" y="1145408"/>
                  <a:pt x="3205410" y="1165713"/>
                  <a:pt x="3223647" y="1177871"/>
                </a:cubicBezTo>
                <a:cubicBezTo>
                  <a:pt x="3237240" y="1186933"/>
                  <a:pt x="3255530" y="1186064"/>
                  <a:pt x="3270142" y="1193370"/>
                </a:cubicBezTo>
                <a:cubicBezTo>
                  <a:pt x="3286802" y="1201700"/>
                  <a:pt x="3299616" y="1216801"/>
                  <a:pt x="3316637" y="1224366"/>
                </a:cubicBezTo>
                <a:cubicBezTo>
                  <a:pt x="3346494" y="1237636"/>
                  <a:pt x="3409627" y="1255363"/>
                  <a:pt x="3409627" y="1255363"/>
                </a:cubicBezTo>
                <a:cubicBezTo>
                  <a:pt x="3425125" y="1265695"/>
                  <a:pt x="3439101" y="1278795"/>
                  <a:pt x="3456122" y="1286360"/>
                </a:cubicBezTo>
                <a:cubicBezTo>
                  <a:pt x="3485979" y="1299630"/>
                  <a:pt x="3518115" y="1307024"/>
                  <a:pt x="3549112" y="1317356"/>
                </a:cubicBezTo>
                <a:cubicBezTo>
                  <a:pt x="3564610" y="1322522"/>
                  <a:pt x="3579587" y="1329650"/>
                  <a:pt x="3595606" y="1332854"/>
                </a:cubicBezTo>
                <a:cubicBezTo>
                  <a:pt x="3621437" y="1338020"/>
                  <a:pt x="3647542" y="1341964"/>
                  <a:pt x="3673098" y="1348353"/>
                </a:cubicBezTo>
                <a:cubicBezTo>
                  <a:pt x="3688947" y="1352315"/>
                  <a:pt x="3703645" y="1360307"/>
                  <a:pt x="3719593" y="1363851"/>
                </a:cubicBezTo>
                <a:cubicBezTo>
                  <a:pt x="3856613" y="1394299"/>
                  <a:pt x="3766494" y="1363967"/>
                  <a:pt x="3874576" y="1394848"/>
                </a:cubicBezTo>
                <a:cubicBezTo>
                  <a:pt x="3890284" y="1399336"/>
                  <a:pt x="3905222" y="1406384"/>
                  <a:pt x="3921071" y="1410346"/>
                </a:cubicBezTo>
                <a:cubicBezTo>
                  <a:pt x="3946626" y="1416735"/>
                  <a:pt x="3973007" y="1419455"/>
                  <a:pt x="3998562" y="1425844"/>
                </a:cubicBezTo>
                <a:cubicBezTo>
                  <a:pt x="4116743" y="1455390"/>
                  <a:pt x="3962088" y="1427849"/>
                  <a:pt x="4107051" y="1456841"/>
                </a:cubicBezTo>
                <a:cubicBezTo>
                  <a:pt x="4137865" y="1463004"/>
                  <a:pt x="4169226" y="1466176"/>
                  <a:pt x="4200040" y="1472339"/>
                </a:cubicBezTo>
                <a:cubicBezTo>
                  <a:pt x="4283799" y="1489091"/>
                  <a:pt x="4236670" y="1487838"/>
                  <a:pt x="4277532" y="1487838"/>
                </a:cubicBezTo>
              </a:path>
            </a:pathLst>
          </a:custGeom>
          <a:noFill/>
          <a:ln w="28575">
            <a:solidFill>
              <a:srgbClr val="6A30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A978097-E6A5-BE48-9740-76D6661716FB}"/>
              </a:ext>
            </a:extLst>
          </p:cNvPr>
          <p:cNvCxnSpPr/>
          <p:nvPr/>
        </p:nvCxnSpPr>
        <p:spPr>
          <a:xfrm>
            <a:off x="4246536" y="4494508"/>
            <a:ext cx="2696705"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340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7718-D26F-4A42-8148-FB61D23AABE2}"/>
              </a:ext>
            </a:extLst>
          </p:cNvPr>
          <p:cNvSpPr>
            <a:spLocks noGrp="1"/>
          </p:cNvSpPr>
          <p:nvPr>
            <p:ph type="title"/>
          </p:nvPr>
        </p:nvSpPr>
        <p:spPr/>
        <p:txBody>
          <a:bodyPr/>
          <a:lstStyle/>
          <a:p>
            <a:pPr algn="ctr"/>
            <a:r>
              <a:rPr lang="en-US" dirty="0"/>
              <a:t>Immediate </a:t>
            </a:r>
            <a:r>
              <a:rPr lang="en-US" dirty="0">
                <a:solidFill>
                  <a:srgbClr val="FF0000"/>
                </a:solidFill>
              </a:rPr>
              <a:t>Takeaways</a:t>
            </a:r>
          </a:p>
        </p:txBody>
      </p:sp>
      <p:sp>
        <p:nvSpPr>
          <p:cNvPr id="3" name="Content Placeholder 2">
            <a:extLst>
              <a:ext uri="{FF2B5EF4-FFF2-40B4-BE49-F238E27FC236}">
                <a16:creationId xmlns:a16="http://schemas.microsoft.com/office/drawing/2014/main" id="{8D3ED4CF-FDC0-364A-AE3D-88D0DF9920D3}"/>
              </a:ext>
            </a:extLst>
          </p:cNvPr>
          <p:cNvSpPr>
            <a:spLocks noGrp="1"/>
          </p:cNvSpPr>
          <p:nvPr>
            <p:ph idx="1"/>
          </p:nvPr>
        </p:nvSpPr>
        <p:spPr>
          <a:xfrm>
            <a:off x="691243" y="2217511"/>
            <a:ext cx="10515600" cy="4351338"/>
          </a:xfrm>
        </p:spPr>
        <p:txBody>
          <a:bodyPr/>
          <a:lstStyle/>
          <a:p>
            <a:pPr marL="514350" indent="-514350">
              <a:buAutoNum type="arabicPeriod"/>
            </a:pPr>
            <a:r>
              <a:rPr lang="en-US" dirty="0"/>
              <a:t>Uneven Fitness Distribution+ Noise condition non-plateau </a:t>
            </a:r>
          </a:p>
          <a:p>
            <a:pPr marL="0" indent="0">
              <a:buNone/>
            </a:pPr>
            <a:r>
              <a:rPr lang="en-US" dirty="0">
                <a:sym typeface="Wingdings" pitchFamily="2" charset="2"/>
              </a:rPr>
              <a:t>	 </a:t>
            </a:r>
            <a:r>
              <a:rPr lang="en-US" dirty="0">
                <a:solidFill>
                  <a:srgbClr val="FF0000"/>
                </a:solidFill>
                <a:sym typeface="Wingdings" pitchFamily="2" charset="2"/>
              </a:rPr>
              <a:t>LONGER EVOLUTION</a:t>
            </a:r>
          </a:p>
          <a:p>
            <a:pPr marL="0" indent="0">
              <a:buNone/>
            </a:pPr>
            <a:r>
              <a:rPr lang="en-US" dirty="0">
                <a:sym typeface="Wingdings" pitchFamily="2" charset="2"/>
              </a:rPr>
              <a:t>2. Varying evolutionary characteristics: early plateau // pronging</a:t>
            </a:r>
          </a:p>
          <a:p>
            <a:pPr marL="0" indent="0">
              <a:buNone/>
            </a:pPr>
            <a:r>
              <a:rPr lang="en-US" dirty="0">
                <a:sym typeface="Wingdings" pitchFamily="2" charset="2"/>
              </a:rPr>
              <a:t>	 </a:t>
            </a:r>
            <a:r>
              <a:rPr lang="en-US" dirty="0">
                <a:solidFill>
                  <a:srgbClr val="FF0000"/>
                </a:solidFill>
                <a:sym typeface="Wingdings" pitchFamily="2" charset="2"/>
              </a:rPr>
              <a:t>MORE TRIALS</a:t>
            </a:r>
          </a:p>
          <a:p>
            <a:pPr marL="0" indent="0">
              <a:buNone/>
            </a:pPr>
            <a:r>
              <a:rPr lang="en-US" dirty="0"/>
              <a:t>3. Trade-Off between performance optimization and generalization</a:t>
            </a:r>
          </a:p>
        </p:txBody>
      </p:sp>
      <p:pic>
        <p:nvPicPr>
          <p:cNvPr id="17" name="Picture 16">
            <a:extLst>
              <a:ext uri="{FF2B5EF4-FFF2-40B4-BE49-F238E27FC236}">
                <a16:creationId xmlns:a16="http://schemas.microsoft.com/office/drawing/2014/main" id="{63C81F5D-0A56-8B46-93CA-E07013E61BC8}"/>
              </a:ext>
            </a:extLst>
          </p:cNvPr>
          <p:cNvPicPr>
            <a:picLocks noChangeAspect="1"/>
          </p:cNvPicPr>
          <p:nvPr/>
        </p:nvPicPr>
        <p:blipFill rotWithShape="1">
          <a:blip r:embed="rId3">
            <a:extLst>
              <a:ext uri="{BEBA8EAE-BF5A-486C-A8C5-ECC9F3942E4B}">
                <a14:imgProps xmlns:a14="http://schemas.microsoft.com/office/drawing/2010/main">
                  <a14:imgLayer>
                    <a14:imgEffect>
                      <a14:backgroundRemoval t="36000" b="99200" l="8667" r="44667"/>
                    </a14:imgEffect>
                    <a14:imgEffect>
                      <a14:sharpenSoften amount="50000"/>
                    </a14:imgEffect>
                    <a14:imgEffect>
                      <a14:colorTemperature colorTemp="7200"/>
                    </a14:imgEffect>
                    <a14:imgEffect>
                      <a14:brightnessContrast contrast="20000"/>
                    </a14:imgEffect>
                  </a14:imgLayer>
                </a14:imgProps>
              </a:ext>
            </a:extLst>
          </a:blip>
          <a:srcRect l="4667" t="29200" r="54444" b="2533"/>
          <a:stretch/>
        </p:blipFill>
        <p:spPr>
          <a:xfrm flipH="1">
            <a:off x="3260252" y="3135725"/>
            <a:ext cx="1882862" cy="2698873"/>
          </a:xfrm>
          <a:prstGeom prst="rect">
            <a:avLst/>
          </a:prstGeom>
        </p:spPr>
      </p:pic>
      <p:pic>
        <p:nvPicPr>
          <p:cNvPr id="18" name="Picture 17">
            <a:extLst>
              <a:ext uri="{FF2B5EF4-FFF2-40B4-BE49-F238E27FC236}">
                <a16:creationId xmlns:a16="http://schemas.microsoft.com/office/drawing/2014/main" id="{5EFBC983-125A-BA4E-AA7A-7095D10EE8D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677" b="87094" l="58282" r="95365"/>
                    </a14:imgEffect>
                    <a14:imgEffect>
                      <a14:brightnessContrast contrast="40000"/>
                    </a14:imgEffect>
                  </a14:imgLayer>
                </a14:imgProps>
              </a:ext>
            </a:extLst>
          </a:blip>
          <a:srcRect l="53646" b="3228"/>
          <a:stretch/>
        </p:blipFill>
        <p:spPr>
          <a:xfrm flipH="1">
            <a:off x="930822" y="2527324"/>
            <a:ext cx="1875351" cy="3654067"/>
          </a:xfrm>
          <a:prstGeom prst="rect">
            <a:avLst/>
          </a:prstGeom>
        </p:spPr>
      </p:pic>
      <p:pic>
        <p:nvPicPr>
          <p:cNvPr id="19" name="Picture 18">
            <a:extLst>
              <a:ext uri="{FF2B5EF4-FFF2-40B4-BE49-F238E27FC236}">
                <a16:creationId xmlns:a16="http://schemas.microsoft.com/office/drawing/2014/main" id="{045EC8EA-2723-B442-9AD2-11CA0CED1B8F}"/>
              </a:ext>
            </a:extLst>
          </p:cNvPr>
          <p:cNvPicPr>
            <a:picLocks noChangeAspect="1"/>
          </p:cNvPicPr>
          <p:nvPr/>
        </p:nvPicPr>
        <p:blipFill>
          <a:blip r:embed="rId6"/>
          <a:stretch>
            <a:fillRect/>
          </a:stretch>
        </p:blipFill>
        <p:spPr>
          <a:xfrm>
            <a:off x="691243" y="2849308"/>
            <a:ext cx="942661" cy="911239"/>
          </a:xfrm>
          <a:prstGeom prst="rect">
            <a:avLst/>
          </a:prstGeom>
        </p:spPr>
      </p:pic>
      <p:pic>
        <p:nvPicPr>
          <p:cNvPr id="20" name="Picture 19">
            <a:extLst>
              <a:ext uri="{FF2B5EF4-FFF2-40B4-BE49-F238E27FC236}">
                <a16:creationId xmlns:a16="http://schemas.microsoft.com/office/drawing/2014/main" id="{7FAF997C-8437-764B-8BDB-99AEBC8920D4}"/>
              </a:ext>
            </a:extLst>
          </p:cNvPr>
          <p:cNvPicPr>
            <a:picLocks noChangeAspect="1"/>
          </p:cNvPicPr>
          <p:nvPr/>
        </p:nvPicPr>
        <p:blipFill>
          <a:blip r:embed="rId7"/>
          <a:stretch>
            <a:fillRect/>
          </a:stretch>
        </p:blipFill>
        <p:spPr>
          <a:xfrm>
            <a:off x="2976268" y="2933193"/>
            <a:ext cx="3048000" cy="3048000"/>
          </a:xfrm>
          <a:prstGeom prst="rect">
            <a:avLst/>
          </a:prstGeom>
        </p:spPr>
      </p:pic>
      <p:pic>
        <p:nvPicPr>
          <p:cNvPr id="25" name="Picture 24">
            <a:extLst>
              <a:ext uri="{FF2B5EF4-FFF2-40B4-BE49-F238E27FC236}">
                <a16:creationId xmlns:a16="http://schemas.microsoft.com/office/drawing/2014/main" id="{E81BBD93-78F8-A24D-B3C8-890E0D17C4C1}"/>
              </a:ext>
            </a:extLst>
          </p:cNvPr>
          <p:cNvPicPr>
            <a:picLocks noChangeAspect="1"/>
          </p:cNvPicPr>
          <p:nvPr/>
        </p:nvPicPr>
        <p:blipFill rotWithShape="1">
          <a:blip r:embed="rId3">
            <a:extLst>
              <a:ext uri="{BEBA8EAE-BF5A-486C-A8C5-ECC9F3942E4B}">
                <a14:imgProps xmlns:a14="http://schemas.microsoft.com/office/drawing/2010/main">
                  <a14:imgLayer>
                    <a14:imgEffect>
                      <a14:backgroundRemoval t="36000" b="99200" l="8667" r="44667"/>
                    </a14:imgEffect>
                    <a14:imgEffect>
                      <a14:sharpenSoften amount="50000"/>
                    </a14:imgEffect>
                    <a14:imgEffect>
                      <a14:colorTemperature colorTemp="7200"/>
                    </a14:imgEffect>
                    <a14:imgEffect>
                      <a14:brightnessContrast contrast="20000"/>
                    </a14:imgEffect>
                  </a14:imgLayer>
                </a14:imgProps>
              </a:ext>
            </a:extLst>
          </a:blip>
          <a:srcRect l="4667" t="29200" r="54444" b="2533"/>
          <a:stretch/>
        </p:blipFill>
        <p:spPr>
          <a:xfrm flipH="1">
            <a:off x="8538902" y="3219610"/>
            <a:ext cx="1882862" cy="2698873"/>
          </a:xfrm>
          <a:prstGeom prst="rect">
            <a:avLst/>
          </a:prstGeom>
        </p:spPr>
      </p:pic>
      <p:pic>
        <p:nvPicPr>
          <p:cNvPr id="27" name="Picture 26">
            <a:extLst>
              <a:ext uri="{FF2B5EF4-FFF2-40B4-BE49-F238E27FC236}">
                <a16:creationId xmlns:a16="http://schemas.microsoft.com/office/drawing/2014/main" id="{60943F18-53FC-A946-A89E-F6CB46CBD27E}"/>
              </a:ext>
            </a:extLst>
          </p:cNvPr>
          <p:cNvPicPr>
            <a:picLocks noChangeAspect="1"/>
          </p:cNvPicPr>
          <p:nvPr/>
        </p:nvPicPr>
        <p:blipFill>
          <a:blip r:embed="rId6"/>
          <a:stretch>
            <a:fillRect/>
          </a:stretch>
        </p:blipFill>
        <p:spPr>
          <a:xfrm>
            <a:off x="6174284" y="2933193"/>
            <a:ext cx="942661" cy="911239"/>
          </a:xfrm>
          <a:prstGeom prst="rect">
            <a:avLst/>
          </a:prstGeom>
        </p:spPr>
      </p:pic>
      <p:pic>
        <p:nvPicPr>
          <p:cNvPr id="28" name="Picture 27">
            <a:extLst>
              <a:ext uri="{FF2B5EF4-FFF2-40B4-BE49-F238E27FC236}">
                <a16:creationId xmlns:a16="http://schemas.microsoft.com/office/drawing/2014/main" id="{B393A83A-48DE-8742-A8FF-F1CC86722E00}"/>
              </a:ext>
            </a:extLst>
          </p:cNvPr>
          <p:cNvPicPr>
            <a:picLocks noChangeAspect="1"/>
          </p:cNvPicPr>
          <p:nvPr/>
        </p:nvPicPr>
        <p:blipFill>
          <a:blip r:embed="rId7"/>
          <a:stretch>
            <a:fillRect/>
          </a:stretch>
        </p:blipFill>
        <p:spPr>
          <a:xfrm>
            <a:off x="8169268" y="2849308"/>
            <a:ext cx="3048000" cy="3048000"/>
          </a:xfrm>
          <a:prstGeom prst="rect">
            <a:avLst/>
          </a:prstGeom>
        </p:spPr>
      </p:pic>
      <p:pic>
        <p:nvPicPr>
          <p:cNvPr id="29" name="Picture 28">
            <a:extLst>
              <a:ext uri="{FF2B5EF4-FFF2-40B4-BE49-F238E27FC236}">
                <a16:creationId xmlns:a16="http://schemas.microsoft.com/office/drawing/2014/main" id="{CA64FF6D-366E-1448-876D-E8047CAB55DB}"/>
              </a:ext>
            </a:extLst>
          </p:cNvPr>
          <p:cNvPicPr>
            <a:picLocks noChangeAspect="1"/>
          </p:cNvPicPr>
          <p:nvPr/>
        </p:nvPicPr>
        <p:blipFill rotWithShape="1">
          <a:blip r:embed="rId3">
            <a:extLst>
              <a:ext uri="{BEBA8EAE-BF5A-486C-A8C5-ECC9F3942E4B}">
                <a14:imgProps xmlns:a14="http://schemas.microsoft.com/office/drawing/2010/main">
                  <a14:imgLayer>
                    <a14:imgEffect>
                      <a14:backgroundRemoval t="36000" b="99200" l="8667" r="44667"/>
                    </a14:imgEffect>
                    <a14:imgEffect>
                      <a14:sharpenSoften amount="50000"/>
                    </a14:imgEffect>
                    <a14:imgEffect>
                      <a14:colorTemperature colorTemp="7200"/>
                    </a14:imgEffect>
                    <a14:imgEffect>
                      <a14:brightnessContrast contrast="20000"/>
                    </a14:imgEffect>
                  </a14:imgLayer>
                </a14:imgProps>
              </a:ext>
            </a:extLst>
          </a:blip>
          <a:srcRect l="4667" t="29200" r="54444" b="2533"/>
          <a:stretch/>
        </p:blipFill>
        <p:spPr>
          <a:xfrm flipH="1">
            <a:off x="6512696" y="3135725"/>
            <a:ext cx="1882862" cy="2698873"/>
          </a:xfrm>
          <a:prstGeom prst="rect">
            <a:avLst/>
          </a:prstGeom>
        </p:spPr>
      </p:pic>
      <p:sp>
        <p:nvSpPr>
          <p:cNvPr id="30" name="Title 1">
            <a:extLst>
              <a:ext uri="{FF2B5EF4-FFF2-40B4-BE49-F238E27FC236}">
                <a16:creationId xmlns:a16="http://schemas.microsoft.com/office/drawing/2014/main" id="{229F4571-D7EF-FE4F-8F78-77412F7FB9B3}"/>
              </a:ext>
            </a:extLst>
          </p:cNvPr>
          <p:cNvSpPr txBox="1">
            <a:spLocks/>
          </p:cNvSpPr>
          <p:nvPr/>
        </p:nvSpPr>
        <p:spPr>
          <a:xfrm>
            <a:off x="1088904" y="5728556"/>
            <a:ext cx="2944325" cy="12931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accent5"/>
                </a:solidFill>
              </a:rPr>
              <a:t>No</a:t>
            </a:r>
            <a:r>
              <a:rPr lang="en-US" dirty="0"/>
              <a:t> Noise</a:t>
            </a:r>
            <a:endParaRPr lang="en-US" dirty="0">
              <a:solidFill>
                <a:srgbClr val="FF0000"/>
              </a:solidFill>
            </a:endParaRPr>
          </a:p>
        </p:txBody>
      </p:sp>
      <p:sp>
        <p:nvSpPr>
          <p:cNvPr id="31" name="Title 1">
            <a:extLst>
              <a:ext uri="{FF2B5EF4-FFF2-40B4-BE49-F238E27FC236}">
                <a16:creationId xmlns:a16="http://schemas.microsoft.com/office/drawing/2014/main" id="{50F130E5-5CFA-C541-B315-2185A8371A70}"/>
              </a:ext>
            </a:extLst>
          </p:cNvPr>
          <p:cNvSpPr txBox="1">
            <a:spLocks/>
          </p:cNvSpPr>
          <p:nvPr/>
        </p:nvSpPr>
        <p:spPr>
          <a:xfrm>
            <a:off x="7090125" y="5729015"/>
            <a:ext cx="3165845" cy="12931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accent5"/>
                </a:solidFill>
              </a:rPr>
              <a:t>With </a:t>
            </a:r>
            <a:r>
              <a:rPr lang="en-US" dirty="0"/>
              <a:t>Noise</a:t>
            </a:r>
            <a:endParaRPr lang="en-US" dirty="0">
              <a:solidFill>
                <a:srgbClr val="FF0000"/>
              </a:solidFill>
            </a:endParaRPr>
          </a:p>
        </p:txBody>
      </p:sp>
    </p:spTree>
    <p:extLst>
      <p:ext uri="{BB962C8B-B14F-4D97-AF65-F5344CB8AC3E}">
        <p14:creationId xmlns:p14="http://schemas.microsoft.com/office/powerpoint/2010/main" val="247761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hidden"/>
                                      </p:to>
                                    </p:set>
                                  </p:childTnLst>
                                </p:cTn>
                              </p:par>
                              <p:par>
                                <p:cTn id="33" presetID="42" presetClass="path" presetSubtype="0" accel="50000" decel="50000" fill="hold" nodeType="withEffect">
                                  <p:stCondLst>
                                    <p:cond delay="0"/>
                                  </p:stCondLst>
                                  <p:childTnLst>
                                    <p:animMotion origin="layout" path="M -4.16667E-7 7.40741E-7 L -0.00091 -0.27824 " pathEditMode="relative" rAng="0" ptsTypes="AA">
                                      <p:cBhvr>
                                        <p:cTn id="34" dur="2000" fill="hold"/>
                                        <p:tgtEl>
                                          <p:spTgt spid="3">
                                            <p:txEl>
                                              <p:pRg st="4" end="4"/>
                                            </p:txEl>
                                          </p:spTgt>
                                        </p:tgtEl>
                                        <p:attrNameLst>
                                          <p:attrName>ppt_x</p:attrName>
                                          <p:attrName>ppt_y</p:attrName>
                                        </p:attrNameLst>
                                      </p:cBhvr>
                                      <p:rCtr x="-52" y="-13912"/>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0" grpId="0"/>
      <p:bldP spid="3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6BDA7-ED71-3249-8C23-348508112A24}"/>
              </a:ext>
            </a:extLst>
          </p:cNvPr>
          <p:cNvSpPr>
            <a:spLocks noGrp="1"/>
          </p:cNvSpPr>
          <p:nvPr>
            <p:ph type="title"/>
          </p:nvPr>
        </p:nvSpPr>
        <p:spPr>
          <a:xfrm>
            <a:off x="772885" y="2683782"/>
            <a:ext cx="10515600" cy="1325563"/>
          </a:xfrm>
        </p:spPr>
        <p:txBody>
          <a:bodyPr/>
          <a:lstStyle/>
          <a:p>
            <a:pPr algn="ctr"/>
            <a:r>
              <a:rPr lang="en-US" dirty="0"/>
              <a:t>So </a:t>
            </a:r>
            <a:r>
              <a:rPr lang="en-US" dirty="0">
                <a:solidFill>
                  <a:srgbClr val="FF0000"/>
                </a:solidFill>
              </a:rPr>
              <a:t>what</a:t>
            </a:r>
            <a:r>
              <a:rPr lang="en-US" dirty="0"/>
              <a:t>?</a:t>
            </a:r>
          </a:p>
        </p:txBody>
      </p:sp>
    </p:spTree>
    <p:extLst>
      <p:ext uri="{BB962C8B-B14F-4D97-AF65-F5344CB8AC3E}">
        <p14:creationId xmlns:p14="http://schemas.microsoft.com/office/powerpoint/2010/main" val="5658419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6E56C-CC7C-C440-AA41-7BF6EA4F8495}"/>
              </a:ext>
            </a:extLst>
          </p:cNvPr>
          <p:cNvSpPr>
            <a:spLocks noGrp="1"/>
          </p:cNvSpPr>
          <p:nvPr>
            <p:ph type="title"/>
          </p:nvPr>
        </p:nvSpPr>
        <p:spPr/>
        <p:txBody>
          <a:bodyPr/>
          <a:lstStyle/>
          <a:p>
            <a:pPr algn="ctr"/>
            <a:r>
              <a:rPr lang="en-US" dirty="0"/>
              <a:t>What </a:t>
            </a:r>
            <a:r>
              <a:rPr lang="en-US" dirty="0">
                <a:solidFill>
                  <a:srgbClr val="FF0000"/>
                </a:solidFill>
              </a:rPr>
              <a:t>Now</a:t>
            </a:r>
            <a:r>
              <a:rPr lang="en-US" dirty="0"/>
              <a:t>?</a:t>
            </a:r>
          </a:p>
        </p:txBody>
      </p:sp>
      <p:sp>
        <p:nvSpPr>
          <p:cNvPr id="8" name="Left Arrow 7">
            <a:extLst>
              <a:ext uri="{FF2B5EF4-FFF2-40B4-BE49-F238E27FC236}">
                <a16:creationId xmlns:a16="http://schemas.microsoft.com/office/drawing/2014/main" id="{9707FC58-9E52-5246-B62D-8C2E2F14E590}"/>
              </a:ext>
            </a:extLst>
          </p:cNvPr>
          <p:cNvSpPr/>
          <p:nvPr/>
        </p:nvSpPr>
        <p:spPr>
          <a:xfrm rot="5400000">
            <a:off x="5678197" y="3353863"/>
            <a:ext cx="4310325" cy="1695826"/>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Left Arrow 8">
            <a:extLst>
              <a:ext uri="{FF2B5EF4-FFF2-40B4-BE49-F238E27FC236}">
                <a16:creationId xmlns:a16="http://schemas.microsoft.com/office/drawing/2014/main" id="{727C249B-969F-1346-882C-AF4ADFBEF9ED}"/>
              </a:ext>
            </a:extLst>
          </p:cNvPr>
          <p:cNvSpPr/>
          <p:nvPr/>
        </p:nvSpPr>
        <p:spPr>
          <a:xfrm rot="5400000">
            <a:off x="2176430" y="3349399"/>
            <a:ext cx="4310325" cy="1695826"/>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814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6E56C-CC7C-C440-AA41-7BF6EA4F8495}"/>
              </a:ext>
            </a:extLst>
          </p:cNvPr>
          <p:cNvSpPr>
            <a:spLocks noGrp="1"/>
          </p:cNvSpPr>
          <p:nvPr>
            <p:ph type="title"/>
          </p:nvPr>
        </p:nvSpPr>
        <p:spPr/>
        <p:txBody>
          <a:bodyPr/>
          <a:lstStyle/>
          <a:p>
            <a:pPr algn="ctr"/>
            <a:r>
              <a:rPr lang="en-US" dirty="0"/>
              <a:t>What </a:t>
            </a:r>
            <a:r>
              <a:rPr lang="en-US" dirty="0">
                <a:solidFill>
                  <a:srgbClr val="FF0000"/>
                </a:solidFill>
              </a:rPr>
              <a:t>Now</a:t>
            </a:r>
            <a:r>
              <a:rPr lang="en-US" dirty="0"/>
              <a:t>?</a:t>
            </a:r>
          </a:p>
        </p:txBody>
      </p:sp>
      <p:pic>
        <p:nvPicPr>
          <p:cNvPr id="3" name="it'sAlive_WreM9s.mp4">
            <a:hlinkClick r:id="" action="ppaction://media"/>
            <a:extLst>
              <a:ext uri="{FF2B5EF4-FFF2-40B4-BE49-F238E27FC236}">
                <a16:creationId xmlns:a16="http://schemas.microsoft.com/office/drawing/2014/main" id="{F99792A3-6B80-9C4E-826C-FA9E329A6DF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02469" y="1690688"/>
            <a:ext cx="8787061" cy="4942722"/>
          </a:xfrm>
          <a:prstGeom prst="rect">
            <a:avLst/>
          </a:prstGeom>
        </p:spPr>
      </p:pic>
    </p:spTree>
    <p:extLst>
      <p:ext uri="{BB962C8B-B14F-4D97-AF65-F5344CB8AC3E}">
        <p14:creationId xmlns:p14="http://schemas.microsoft.com/office/powerpoint/2010/main" val="193256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6E56C-CC7C-C440-AA41-7BF6EA4F8495}"/>
              </a:ext>
            </a:extLst>
          </p:cNvPr>
          <p:cNvSpPr>
            <a:spLocks noGrp="1"/>
          </p:cNvSpPr>
          <p:nvPr>
            <p:ph type="title"/>
          </p:nvPr>
        </p:nvSpPr>
        <p:spPr/>
        <p:txBody>
          <a:bodyPr/>
          <a:lstStyle/>
          <a:p>
            <a:pPr algn="ctr"/>
            <a:r>
              <a:rPr lang="en-US" dirty="0"/>
              <a:t>What </a:t>
            </a:r>
            <a:r>
              <a:rPr lang="en-US" dirty="0">
                <a:solidFill>
                  <a:srgbClr val="FF0000"/>
                </a:solidFill>
              </a:rPr>
              <a:t>Now</a:t>
            </a:r>
            <a:r>
              <a:rPr lang="en-US" dirty="0"/>
              <a:t>?</a:t>
            </a:r>
          </a:p>
        </p:txBody>
      </p:sp>
      <p:pic>
        <p:nvPicPr>
          <p:cNvPr id="5" name="Picture 4">
            <a:extLst>
              <a:ext uri="{FF2B5EF4-FFF2-40B4-BE49-F238E27FC236}">
                <a16:creationId xmlns:a16="http://schemas.microsoft.com/office/drawing/2014/main" id="{088AFAD7-4671-A54A-A4BD-2AA48DD5AB5E}"/>
              </a:ext>
            </a:extLst>
          </p:cNvPr>
          <p:cNvPicPr>
            <a:picLocks noChangeAspect="1"/>
          </p:cNvPicPr>
          <p:nvPr/>
        </p:nvPicPr>
        <p:blipFill>
          <a:blip r:embed="rId3"/>
          <a:stretch>
            <a:fillRect/>
          </a:stretch>
        </p:blipFill>
        <p:spPr>
          <a:xfrm>
            <a:off x="2466975" y="1464810"/>
            <a:ext cx="7258049" cy="6013811"/>
          </a:xfrm>
          <a:prstGeom prst="rect">
            <a:avLst/>
          </a:prstGeom>
        </p:spPr>
      </p:pic>
    </p:spTree>
    <p:extLst>
      <p:ext uri="{BB962C8B-B14F-4D97-AF65-F5344CB8AC3E}">
        <p14:creationId xmlns:p14="http://schemas.microsoft.com/office/powerpoint/2010/main" val="31907359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5ED71-7D3D-044F-9ECA-BDCE935BC86B}"/>
              </a:ext>
            </a:extLst>
          </p:cNvPr>
          <p:cNvSpPr>
            <a:spLocks noGrp="1"/>
          </p:cNvSpPr>
          <p:nvPr>
            <p:ph type="title"/>
          </p:nvPr>
        </p:nvSpPr>
        <p:spPr>
          <a:xfrm>
            <a:off x="602166" y="1770178"/>
            <a:ext cx="10818542" cy="3515499"/>
          </a:xfrm>
        </p:spPr>
        <p:txBody>
          <a:bodyPr>
            <a:normAutofit/>
          </a:bodyPr>
          <a:lstStyle/>
          <a:p>
            <a:pPr algn="r"/>
            <a:r>
              <a:rPr lang="en-US" sz="11500" dirty="0"/>
              <a:t>Thank </a:t>
            </a:r>
            <a:r>
              <a:rPr lang="en-US" sz="11500" dirty="0">
                <a:solidFill>
                  <a:srgbClr val="FF0000"/>
                </a:solidFill>
              </a:rPr>
              <a:t>You</a:t>
            </a:r>
          </a:p>
        </p:txBody>
      </p:sp>
    </p:spTree>
    <p:extLst>
      <p:ext uri="{BB962C8B-B14F-4D97-AF65-F5344CB8AC3E}">
        <p14:creationId xmlns:p14="http://schemas.microsoft.com/office/powerpoint/2010/main" val="2754396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19270E3-6195-4144-9343-952BC3276ED9}"/>
              </a:ext>
            </a:extLst>
          </p:cNvPr>
          <p:cNvPicPr>
            <a:picLocks noGrp="1" noChangeAspect="1"/>
          </p:cNvPicPr>
          <p:nvPr>
            <p:ph idx="1"/>
          </p:nvPr>
        </p:nvPicPr>
        <p:blipFill>
          <a:blip r:embed="rId3"/>
          <a:stretch>
            <a:fillRect/>
          </a:stretch>
        </p:blipFill>
        <p:spPr>
          <a:xfrm>
            <a:off x="-1185335" y="198043"/>
            <a:ext cx="11565467" cy="7453301"/>
          </a:xfrm>
        </p:spPr>
      </p:pic>
      <p:pic>
        <p:nvPicPr>
          <p:cNvPr id="7" name="Picture 6">
            <a:extLst>
              <a:ext uri="{FF2B5EF4-FFF2-40B4-BE49-F238E27FC236}">
                <a16:creationId xmlns:a16="http://schemas.microsoft.com/office/drawing/2014/main" id="{66677BE7-C90E-4443-A587-8A4A6BA6448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677" b="87094" l="58282" r="95365"/>
                    </a14:imgEffect>
                    <a14:imgEffect>
                      <a14:brightnessContrast contrast="40000"/>
                    </a14:imgEffect>
                  </a14:imgLayer>
                </a14:imgProps>
              </a:ext>
            </a:extLst>
          </a:blip>
          <a:srcRect l="53646" b="3228"/>
          <a:stretch/>
        </p:blipFill>
        <p:spPr>
          <a:xfrm flipH="1">
            <a:off x="2361183" y="777681"/>
            <a:ext cx="1693334" cy="3299413"/>
          </a:xfrm>
          <a:prstGeom prst="rect">
            <a:avLst/>
          </a:prstGeom>
        </p:spPr>
      </p:pic>
      <p:pic>
        <p:nvPicPr>
          <p:cNvPr id="9" name="Picture 8">
            <a:extLst>
              <a:ext uri="{FF2B5EF4-FFF2-40B4-BE49-F238E27FC236}">
                <a16:creationId xmlns:a16="http://schemas.microsoft.com/office/drawing/2014/main" id="{898E0068-7E04-D84C-871A-327A5363FEF1}"/>
              </a:ext>
            </a:extLst>
          </p:cNvPr>
          <p:cNvPicPr>
            <a:picLocks noChangeAspect="1"/>
          </p:cNvPicPr>
          <p:nvPr/>
        </p:nvPicPr>
        <p:blipFill rotWithShape="1">
          <a:blip r:embed="rId6">
            <a:extLst>
              <a:ext uri="{BEBA8EAE-BF5A-486C-A8C5-ECC9F3942E4B}">
                <a14:imgProps xmlns:a14="http://schemas.microsoft.com/office/drawing/2010/main">
                  <a14:imgLayer>
                    <a14:imgEffect>
                      <a14:backgroundRemoval t="36000" b="99200" l="8667" r="44667"/>
                    </a14:imgEffect>
                    <a14:imgEffect>
                      <a14:sharpenSoften amount="50000"/>
                    </a14:imgEffect>
                    <a14:imgEffect>
                      <a14:colorTemperature colorTemp="7200"/>
                    </a14:imgEffect>
                    <a14:imgEffect>
                      <a14:brightnessContrast contrast="20000"/>
                    </a14:imgEffect>
                  </a14:imgLayer>
                </a14:imgProps>
              </a:ext>
            </a:extLst>
          </a:blip>
          <a:srcRect l="4667" t="29200" r="54444" b="2533"/>
          <a:stretch/>
        </p:blipFill>
        <p:spPr>
          <a:xfrm flipH="1">
            <a:off x="9187487" y="1574799"/>
            <a:ext cx="2870680" cy="4114801"/>
          </a:xfrm>
          <a:prstGeom prst="rect">
            <a:avLst/>
          </a:prstGeom>
        </p:spPr>
      </p:pic>
      <p:sp>
        <p:nvSpPr>
          <p:cNvPr id="15" name="Right Arrow 14">
            <a:extLst>
              <a:ext uri="{FF2B5EF4-FFF2-40B4-BE49-F238E27FC236}">
                <a16:creationId xmlns:a16="http://schemas.microsoft.com/office/drawing/2014/main" id="{28EFD116-C4BB-E945-BF8E-AA9548556D5F}"/>
              </a:ext>
            </a:extLst>
          </p:cNvPr>
          <p:cNvSpPr/>
          <p:nvPr/>
        </p:nvSpPr>
        <p:spPr>
          <a:xfrm>
            <a:off x="5609835" y="2359652"/>
            <a:ext cx="3577652" cy="78994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10894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0F870-0E0B-644B-9522-88EF742CB0A1}"/>
              </a:ext>
            </a:extLst>
          </p:cNvPr>
          <p:cNvSpPr>
            <a:spLocks noGrp="1"/>
          </p:cNvSpPr>
          <p:nvPr>
            <p:ph type="title"/>
          </p:nvPr>
        </p:nvSpPr>
        <p:spPr/>
        <p:txBody>
          <a:bodyPr/>
          <a:lstStyle/>
          <a:p>
            <a:r>
              <a:rPr lang="en-US" dirty="0"/>
              <a:t>Acknowledgement and References</a:t>
            </a:r>
          </a:p>
        </p:txBody>
      </p:sp>
      <p:sp>
        <p:nvSpPr>
          <p:cNvPr id="3" name="Content Placeholder 2">
            <a:extLst>
              <a:ext uri="{FF2B5EF4-FFF2-40B4-BE49-F238E27FC236}">
                <a16:creationId xmlns:a16="http://schemas.microsoft.com/office/drawing/2014/main" id="{C5DDBB06-0333-1143-B8AC-EF9626004FDF}"/>
              </a:ext>
            </a:extLst>
          </p:cNvPr>
          <p:cNvSpPr>
            <a:spLocks noGrp="1"/>
          </p:cNvSpPr>
          <p:nvPr>
            <p:ph idx="1"/>
          </p:nvPr>
        </p:nvSpPr>
        <p:spPr/>
        <p:txBody>
          <a:bodyPr>
            <a:normAutofit fontScale="77500" lnSpcReduction="20000"/>
          </a:bodyPr>
          <a:lstStyle/>
          <a:p>
            <a:pPr marL="0" indent="0">
              <a:buNone/>
            </a:pPr>
            <a:endParaRPr lang="en-SG" dirty="0"/>
          </a:p>
          <a:p>
            <a:pPr marL="0" indent="0">
              <a:buNone/>
            </a:pPr>
            <a:r>
              <a:rPr lang="en-SG" dirty="0"/>
              <a:t>I would like to thank: Eduardo J. </a:t>
            </a:r>
            <a:r>
              <a:rPr lang="en-SG" dirty="0" err="1"/>
              <a:t>Izquierdo</a:t>
            </a:r>
            <a:r>
              <a:rPr lang="en-SG" dirty="0"/>
              <a:t> for his mentorship; and Derek Whitley and Mathew Francisco for their guidance and resources for constructing the real robot. </a:t>
            </a:r>
          </a:p>
          <a:p>
            <a:pPr marL="0" indent="0">
              <a:buNone/>
            </a:pPr>
            <a:endParaRPr lang="en-SG" dirty="0"/>
          </a:p>
          <a:p>
            <a:pPr marL="0" indent="0">
              <a:buNone/>
            </a:pPr>
            <a:r>
              <a:rPr lang="en-SG" dirty="0"/>
              <a:t>[1] McDonald, Glenn. “We Are Not Living In A Simulation. Probably.” Fast Company, Fast Company, 14 Mar. 2018, </a:t>
            </a:r>
            <a:r>
              <a:rPr lang="en-SG" dirty="0" err="1"/>
              <a:t>www.fastcompa</a:t>
            </a:r>
            <a:r>
              <a:rPr lang="en-SG" dirty="0"/>
              <a:t>- </a:t>
            </a:r>
            <a:r>
              <a:rPr lang="en-SG" dirty="0" err="1"/>
              <a:t>ny.com</a:t>
            </a:r>
            <a:r>
              <a:rPr lang="en-SG" dirty="0"/>
              <a:t>/40537955/we-are-not-living-in-a-simulation-probably [2] “Math Insight.” The Idea of a Dynamical System - Math Insight, </a:t>
            </a:r>
            <a:r>
              <a:rPr lang="en-SG" dirty="0" err="1"/>
              <a:t>mathin</a:t>
            </a:r>
            <a:r>
              <a:rPr lang="en-SG" dirty="0"/>
              <a:t>- </a:t>
            </a:r>
            <a:r>
              <a:rPr lang="en-SG" dirty="0" err="1"/>
              <a:t>sight.org</a:t>
            </a:r>
            <a:r>
              <a:rPr lang="en-SG" dirty="0"/>
              <a:t>/</a:t>
            </a:r>
            <a:r>
              <a:rPr lang="en-SG" dirty="0" err="1"/>
              <a:t>dynamical_system_idea</a:t>
            </a:r>
            <a:r>
              <a:rPr lang="en-SG" dirty="0"/>
              <a:t>. [3] Beer, Randall D. “The Dynamics of Adaptive </a:t>
            </a:r>
            <a:r>
              <a:rPr lang="en-SG" dirty="0" err="1"/>
              <a:t>Behavior</a:t>
            </a:r>
            <a:r>
              <a:rPr lang="en-SG" dirty="0"/>
              <a:t>: A Research Program.” Robotics and </a:t>
            </a:r>
            <a:r>
              <a:rPr lang="en-SG" dirty="0" err="1"/>
              <a:t>Autono</a:t>
            </a:r>
            <a:r>
              <a:rPr lang="en-SG" dirty="0"/>
              <a:t>- </a:t>
            </a:r>
            <a:r>
              <a:rPr lang="en-SG" dirty="0" err="1"/>
              <a:t>mous</a:t>
            </a:r>
            <a:r>
              <a:rPr lang="en-SG" dirty="0"/>
              <a:t> Systems, vol. 20, no. 2-4, 1997, pp. 257–289., doi:10.1016/s0921-8890(96)00063-2. [4] Beer, Randall D., and John C. Gallagher. “</a:t>
            </a:r>
            <a:r>
              <a:rPr lang="en-SG" dirty="0" err="1"/>
              <a:t>Evolv</a:t>
            </a:r>
            <a:r>
              <a:rPr lang="en-SG" dirty="0"/>
              <a:t>- </a:t>
            </a:r>
            <a:r>
              <a:rPr lang="en-SG" dirty="0" err="1"/>
              <a:t>ing</a:t>
            </a:r>
            <a:r>
              <a:rPr lang="en-SG" dirty="0"/>
              <a:t> Dynamical Neural Networks for Adaptive </a:t>
            </a:r>
            <a:r>
              <a:rPr lang="en-SG" dirty="0" err="1"/>
              <a:t>Behavior</a:t>
            </a:r>
            <a:r>
              <a:rPr lang="en-SG" dirty="0"/>
              <a:t>.” Adaptive </a:t>
            </a:r>
            <a:r>
              <a:rPr lang="en-SG" dirty="0" err="1"/>
              <a:t>Behavior</a:t>
            </a:r>
            <a:r>
              <a:rPr lang="en-SG" dirty="0"/>
              <a:t>, vol. 1, no. 1, 1992, pp. 91–122., doi:10.1177/105971239200100105. [5] </a:t>
            </a:r>
            <a:r>
              <a:rPr lang="en-SG" dirty="0" err="1"/>
              <a:t>Lyttle</a:t>
            </a:r>
            <a:r>
              <a:rPr lang="en-SG" dirty="0"/>
              <a:t>, David N., et al. “Robustness, Flexibility, and Sensitivity in a Multifunctional Motor Control Model.” Biological Cybernetics, vol. 111, no. 1, 2016, pp. 25–47.,doi:10.1007/s00422-016-0704-8. </a:t>
            </a:r>
          </a:p>
          <a:p>
            <a:endParaRPr lang="en-US" dirty="0"/>
          </a:p>
        </p:txBody>
      </p:sp>
    </p:spTree>
    <p:extLst>
      <p:ext uri="{BB962C8B-B14F-4D97-AF65-F5344CB8AC3E}">
        <p14:creationId xmlns:p14="http://schemas.microsoft.com/office/powerpoint/2010/main" val="1782897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38B5-A3F9-064B-B0DB-5E69F6210EEB}"/>
              </a:ext>
            </a:extLst>
          </p:cNvPr>
          <p:cNvSpPr>
            <a:spLocks noGrp="1"/>
          </p:cNvSpPr>
          <p:nvPr>
            <p:ph type="title"/>
          </p:nvPr>
        </p:nvSpPr>
        <p:spPr>
          <a:xfrm>
            <a:off x="838200" y="2640965"/>
            <a:ext cx="10515600" cy="1325563"/>
          </a:xfrm>
        </p:spPr>
        <p:txBody>
          <a:bodyPr/>
          <a:lstStyle/>
          <a:p>
            <a:pPr algn="ctr"/>
            <a:r>
              <a:rPr lang="en-US" dirty="0"/>
              <a:t>Just add </a:t>
            </a:r>
            <a:r>
              <a:rPr lang="en-US" dirty="0">
                <a:solidFill>
                  <a:srgbClr val="FF0000"/>
                </a:solidFill>
              </a:rPr>
              <a:t>Noise</a:t>
            </a:r>
            <a:r>
              <a:rPr lang="en-US" dirty="0"/>
              <a:t>! </a:t>
            </a:r>
          </a:p>
        </p:txBody>
      </p:sp>
    </p:spTree>
    <p:extLst>
      <p:ext uri="{BB962C8B-B14F-4D97-AF65-F5344CB8AC3E}">
        <p14:creationId xmlns:p14="http://schemas.microsoft.com/office/powerpoint/2010/main" val="4207405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2433E-3E72-014B-9FE2-83C4D6E17E5B}"/>
              </a:ext>
            </a:extLst>
          </p:cNvPr>
          <p:cNvSpPr>
            <a:spLocks noGrp="1"/>
          </p:cNvSpPr>
          <p:nvPr>
            <p:ph type="title"/>
          </p:nvPr>
        </p:nvSpPr>
        <p:spPr/>
        <p:txBody>
          <a:bodyPr/>
          <a:lstStyle/>
          <a:p>
            <a:pPr algn="ctr"/>
            <a:r>
              <a:rPr lang="en-US" dirty="0"/>
              <a:t>RESEARCH </a:t>
            </a:r>
            <a:r>
              <a:rPr lang="en-US" dirty="0">
                <a:solidFill>
                  <a:srgbClr val="FF0000"/>
                </a:solidFill>
              </a:rPr>
              <a:t>QUESTION</a:t>
            </a:r>
          </a:p>
        </p:txBody>
      </p:sp>
      <p:sp>
        <p:nvSpPr>
          <p:cNvPr id="3" name="Content Placeholder 2">
            <a:extLst>
              <a:ext uri="{FF2B5EF4-FFF2-40B4-BE49-F238E27FC236}">
                <a16:creationId xmlns:a16="http://schemas.microsoft.com/office/drawing/2014/main" id="{65A40A85-67C5-AD40-870D-A5BBFE4BFA84}"/>
              </a:ext>
            </a:extLst>
          </p:cNvPr>
          <p:cNvSpPr>
            <a:spLocks noGrp="1"/>
          </p:cNvSpPr>
          <p:nvPr>
            <p:ph idx="1"/>
          </p:nvPr>
        </p:nvSpPr>
        <p:spPr/>
        <p:txBody>
          <a:bodyPr/>
          <a:lstStyle/>
          <a:p>
            <a:pPr marL="0" indent="0">
              <a:buNone/>
            </a:pPr>
            <a:r>
              <a:rPr lang="en-SG" dirty="0"/>
              <a:t>How does the </a:t>
            </a:r>
          </a:p>
          <a:p>
            <a:pPr marL="0" indent="0">
              <a:buNone/>
            </a:pPr>
            <a:endParaRPr lang="en-SG" dirty="0"/>
          </a:p>
          <a:p>
            <a:pPr marL="0" indent="0" algn="ctr">
              <a:buNone/>
            </a:pPr>
            <a:r>
              <a:rPr lang="en-SG" sz="3600" dirty="0">
                <a:solidFill>
                  <a:srgbClr val="00B0F0"/>
                </a:solidFill>
              </a:rPr>
              <a:t>amount</a:t>
            </a:r>
            <a:r>
              <a:rPr lang="en-SG" sz="3600" dirty="0"/>
              <a:t>, </a:t>
            </a:r>
            <a:r>
              <a:rPr lang="en-SG" sz="3600" dirty="0">
                <a:solidFill>
                  <a:srgbClr val="7030A0"/>
                </a:solidFill>
              </a:rPr>
              <a:t>location</a:t>
            </a:r>
            <a:r>
              <a:rPr lang="en-SG" sz="3600" dirty="0"/>
              <a:t>, and </a:t>
            </a:r>
            <a:r>
              <a:rPr lang="en-SG" sz="3600" dirty="0">
                <a:solidFill>
                  <a:schemeClr val="accent4"/>
                </a:solidFill>
              </a:rPr>
              <a:t>type</a:t>
            </a:r>
            <a:r>
              <a:rPr lang="en-SG" sz="3600" dirty="0"/>
              <a:t> of noise </a:t>
            </a:r>
          </a:p>
          <a:p>
            <a:pPr marL="0" indent="0" algn="ctr">
              <a:buNone/>
            </a:pPr>
            <a:endParaRPr lang="en-SG" dirty="0"/>
          </a:p>
          <a:p>
            <a:pPr marL="0" indent="0">
              <a:buNone/>
            </a:pPr>
            <a:r>
              <a:rPr lang="en-SG" dirty="0"/>
              <a:t>added to the simulator affect the ability of robots to cross the </a:t>
            </a:r>
          </a:p>
          <a:p>
            <a:pPr marL="0" indent="0">
              <a:buNone/>
            </a:pPr>
            <a:endParaRPr lang="en-SG" dirty="0"/>
          </a:p>
          <a:p>
            <a:pPr marL="0" indent="0" algn="ctr">
              <a:buNone/>
            </a:pPr>
            <a:r>
              <a:rPr lang="en-SG" sz="3600" dirty="0">
                <a:solidFill>
                  <a:srgbClr val="00B050"/>
                </a:solidFill>
              </a:rPr>
              <a:t>REALITY GAP </a:t>
            </a:r>
            <a:r>
              <a:rPr lang="en-SG" dirty="0"/>
              <a:t>?</a:t>
            </a:r>
          </a:p>
          <a:p>
            <a:endParaRPr lang="en-US" dirty="0"/>
          </a:p>
        </p:txBody>
      </p:sp>
    </p:spTree>
    <p:extLst>
      <p:ext uri="{BB962C8B-B14F-4D97-AF65-F5344CB8AC3E}">
        <p14:creationId xmlns:p14="http://schemas.microsoft.com/office/powerpoint/2010/main" val="1116028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a:extLst>
              <a:ext uri="{FF2B5EF4-FFF2-40B4-BE49-F238E27FC236}">
                <a16:creationId xmlns:a16="http://schemas.microsoft.com/office/drawing/2014/main" id="{22CB01ED-4F44-6040-8885-0E91F644128E}"/>
              </a:ext>
            </a:extLst>
          </p:cNvPr>
          <p:cNvPicPr>
            <a:picLocks noChangeAspect="1"/>
          </p:cNvPicPr>
          <p:nvPr/>
        </p:nvPicPr>
        <p:blipFill>
          <a:blip r:embed="rId3"/>
          <a:stretch>
            <a:fillRect/>
          </a:stretch>
        </p:blipFill>
        <p:spPr>
          <a:xfrm>
            <a:off x="5976091" y="1482360"/>
            <a:ext cx="6215909" cy="4005808"/>
          </a:xfrm>
          <a:prstGeom prst="rect">
            <a:avLst/>
          </a:prstGeom>
        </p:spPr>
      </p:pic>
      <p:sp>
        <p:nvSpPr>
          <p:cNvPr id="4" name="Title 1">
            <a:extLst>
              <a:ext uri="{FF2B5EF4-FFF2-40B4-BE49-F238E27FC236}">
                <a16:creationId xmlns:a16="http://schemas.microsoft.com/office/drawing/2014/main" id="{DA86D67B-3D14-4B40-80FD-19688E7B1BD0}"/>
              </a:ext>
            </a:extLst>
          </p:cNvPr>
          <p:cNvSpPr>
            <a:spLocks noGrp="1"/>
          </p:cNvSpPr>
          <p:nvPr>
            <p:ph type="title"/>
          </p:nvPr>
        </p:nvSpPr>
        <p:spPr/>
        <p:txBody>
          <a:bodyPr/>
          <a:lstStyle/>
          <a:p>
            <a:pPr algn="ctr"/>
            <a:r>
              <a:rPr lang="en-US" dirty="0"/>
              <a:t>Research</a:t>
            </a:r>
            <a:r>
              <a:rPr lang="en-US" dirty="0">
                <a:solidFill>
                  <a:srgbClr val="FF0000"/>
                </a:solidFill>
              </a:rPr>
              <a:t> Hypothesis</a:t>
            </a:r>
          </a:p>
        </p:txBody>
      </p:sp>
      <p:pic>
        <p:nvPicPr>
          <p:cNvPr id="5" name="Content Placeholder 4">
            <a:extLst>
              <a:ext uri="{FF2B5EF4-FFF2-40B4-BE49-F238E27FC236}">
                <a16:creationId xmlns:a16="http://schemas.microsoft.com/office/drawing/2014/main" id="{19A474D9-C0C4-8A44-9D61-E5CA6D7E4473}"/>
              </a:ext>
            </a:extLst>
          </p:cNvPr>
          <p:cNvPicPr>
            <a:picLocks noChangeAspect="1"/>
          </p:cNvPicPr>
          <p:nvPr/>
        </p:nvPicPr>
        <p:blipFill>
          <a:blip r:embed="rId3"/>
          <a:stretch>
            <a:fillRect/>
          </a:stretch>
        </p:blipFill>
        <p:spPr>
          <a:xfrm>
            <a:off x="-447975" y="1482360"/>
            <a:ext cx="6215909" cy="4005808"/>
          </a:xfrm>
          <a:prstGeom prst="rect">
            <a:avLst/>
          </a:prstGeom>
        </p:spPr>
      </p:pic>
      <p:pic>
        <p:nvPicPr>
          <p:cNvPr id="6" name="Picture 5">
            <a:extLst>
              <a:ext uri="{FF2B5EF4-FFF2-40B4-BE49-F238E27FC236}">
                <a16:creationId xmlns:a16="http://schemas.microsoft.com/office/drawing/2014/main" id="{F516EABA-DB2C-B946-9CA5-18611FF58BB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677" b="87094" l="58282" r="95365"/>
                    </a14:imgEffect>
                    <a14:imgEffect>
                      <a14:brightnessContrast contrast="40000"/>
                    </a14:imgEffect>
                  </a14:imgLayer>
                </a14:imgProps>
              </a:ext>
            </a:extLst>
          </a:blip>
          <a:srcRect l="53646" b="3228"/>
          <a:stretch/>
        </p:blipFill>
        <p:spPr>
          <a:xfrm flipH="1">
            <a:off x="1092287" y="1219449"/>
            <a:ext cx="1323560" cy="2578918"/>
          </a:xfrm>
          <a:prstGeom prst="rect">
            <a:avLst/>
          </a:prstGeom>
        </p:spPr>
      </p:pic>
      <p:pic>
        <p:nvPicPr>
          <p:cNvPr id="7" name="Picture 6">
            <a:extLst>
              <a:ext uri="{FF2B5EF4-FFF2-40B4-BE49-F238E27FC236}">
                <a16:creationId xmlns:a16="http://schemas.microsoft.com/office/drawing/2014/main" id="{EFBD9BD8-CD8A-BD4E-BAD9-42F8736C1265}"/>
              </a:ext>
            </a:extLst>
          </p:cNvPr>
          <p:cNvPicPr>
            <a:picLocks noChangeAspect="1"/>
          </p:cNvPicPr>
          <p:nvPr/>
        </p:nvPicPr>
        <p:blipFill rotWithShape="1">
          <a:blip r:embed="rId6">
            <a:extLst>
              <a:ext uri="{BEBA8EAE-BF5A-486C-A8C5-ECC9F3942E4B}">
                <a14:imgProps xmlns:a14="http://schemas.microsoft.com/office/drawing/2010/main">
                  <a14:imgLayer>
                    <a14:imgEffect>
                      <a14:backgroundRemoval t="36000" b="99200" l="8667" r="44667"/>
                    </a14:imgEffect>
                    <a14:imgEffect>
                      <a14:sharpenSoften amount="50000"/>
                    </a14:imgEffect>
                    <a14:imgEffect>
                      <a14:colorTemperature colorTemp="7200"/>
                    </a14:imgEffect>
                    <a14:imgEffect>
                      <a14:brightnessContrast contrast="20000"/>
                    </a14:imgEffect>
                  </a14:imgLayer>
                </a14:imgProps>
              </a:ext>
            </a:extLst>
          </a:blip>
          <a:srcRect l="4667" t="29200" r="54444" b="2533"/>
          <a:stretch/>
        </p:blipFill>
        <p:spPr>
          <a:xfrm flipH="1">
            <a:off x="3969824" y="2796149"/>
            <a:ext cx="1755385" cy="2516149"/>
          </a:xfrm>
          <a:prstGeom prst="rect">
            <a:avLst/>
          </a:prstGeom>
        </p:spPr>
      </p:pic>
      <p:pic>
        <p:nvPicPr>
          <p:cNvPr id="8" name="Picture 7">
            <a:extLst>
              <a:ext uri="{FF2B5EF4-FFF2-40B4-BE49-F238E27FC236}">
                <a16:creationId xmlns:a16="http://schemas.microsoft.com/office/drawing/2014/main" id="{AF039346-91F8-C849-9CA4-84454EA67BBC}"/>
              </a:ext>
            </a:extLst>
          </p:cNvPr>
          <p:cNvPicPr>
            <a:picLocks noChangeAspect="1"/>
          </p:cNvPicPr>
          <p:nvPr/>
        </p:nvPicPr>
        <p:blipFill rotWithShape="1">
          <a:blip r:embed="rId4">
            <a:extLst>
              <a:ext uri="{BEBA8EAE-BF5A-486C-A8C5-ECC9F3942E4B}">
                <a14:imgProps xmlns:a14="http://schemas.microsoft.com/office/drawing/2010/main">
                  <a14:imgLayer r:embed="rId7">
                    <a14:imgEffect>
                      <a14:backgroundRemoval t="9677" b="87094" l="58282" r="95365"/>
                    </a14:imgEffect>
                    <a14:imgEffect>
                      <a14:brightnessContrast contrast="40000"/>
                    </a14:imgEffect>
                  </a14:imgLayer>
                </a14:imgProps>
              </a:ext>
            </a:extLst>
          </a:blip>
          <a:srcRect l="53646" b="3228"/>
          <a:stretch/>
        </p:blipFill>
        <p:spPr>
          <a:xfrm flipH="1">
            <a:off x="7552329" y="1345127"/>
            <a:ext cx="1323560" cy="2578918"/>
          </a:xfrm>
          <a:prstGeom prst="rect">
            <a:avLst/>
          </a:prstGeom>
        </p:spPr>
      </p:pic>
      <p:pic>
        <p:nvPicPr>
          <p:cNvPr id="11" name="Picture 10">
            <a:extLst>
              <a:ext uri="{FF2B5EF4-FFF2-40B4-BE49-F238E27FC236}">
                <a16:creationId xmlns:a16="http://schemas.microsoft.com/office/drawing/2014/main" id="{C6529CDF-94EE-F14C-9E48-085872A2637B}"/>
              </a:ext>
            </a:extLst>
          </p:cNvPr>
          <p:cNvPicPr>
            <a:picLocks noChangeAspect="1"/>
          </p:cNvPicPr>
          <p:nvPr/>
        </p:nvPicPr>
        <p:blipFill rotWithShape="1">
          <a:blip r:embed="rId4">
            <a:extLst>
              <a:ext uri="{BEBA8EAE-BF5A-486C-A8C5-ECC9F3942E4B}">
                <a14:imgProps xmlns:a14="http://schemas.microsoft.com/office/drawing/2010/main">
                  <a14:imgLayer r:embed="rId8">
                    <a14:imgEffect>
                      <a14:backgroundRemoval t="9677" b="87094" l="58282" r="95365"/>
                    </a14:imgEffect>
                    <a14:imgEffect>
                      <a14:brightnessContrast contrast="40000"/>
                    </a14:imgEffect>
                  </a14:imgLayer>
                </a14:imgProps>
              </a:ext>
            </a:extLst>
          </a:blip>
          <a:srcRect l="53646" b="3228"/>
          <a:stretch/>
        </p:blipFill>
        <p:spPr>
          <a:xfrm flipH="1">
            <a:off x="10154351" y="1971334"/>
            <a:ext cx="1875351" cy="3654067"/>
          </a:xfrm>
          <a:prstGeom prst="rect">
            <a:avLst/>
          </a:prstGeom>
        </p:spPr>
      </p:pic>
      <p:sp>
        <p:nvSpPr>
          <p:cNvPr id="12" name="Title 1">
            <a:extLst>
              <a:ext uri="{FF2B5EF4-FFF2-40B4-BE49-F238E27FC236}">
                <a16:creationId xmlns:a16="http://schemas.microsoft.com/office/drawing/2014/main" id="{4DF2776B-5043-E940-95BA-5BE3D1B3A12E}"/>
              </a:ext>
            </a:extLst>
          </p:cNvPr>
          <p:cNvSpPr txBox="1">
            <a:spLocks/>
          </p:cNvSpPr>
          <p:nvPr/>
        </p:nvSpPr>
        <p:spPr>
          <a:xfrm>
            <a:off x="1025499" y="5330589"/>
            <a:ext cx="2944325" cy="12931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accent5"/>
                </a:solidFill>
              </a:rPr>
              <a:t>No</a:t>
            </a:r>
            <a:r>
              <a:rPr lang="en-US" dirty="0"/>
              <a:t> Noise</a:t>
            </a:r>
            <a:endParaRPr lang="en-US" dirty="0">
              <a:solidFill>
                <a:srgbClr val="FF0000"/>
              </a:solidFill>
            </a:endParaRPr>
          </a:p>
        </p:txBody>
      </p:sp>
      <p:sp>
        <p:nvSpPr>
          <p:cNvPr id="13" name="Title 1">
            <a:extLst>
              <a:ext uri="{FF2B5EF4-FFF2-40B4-BE49-F238E27FC236}">
                <a16:creationId xmlns:a16="http://schemas.microsoft.com/office/drawing/2014/main" id="{69822790-F888-384E-B670-CE94A075E409}"/>
              </a:ext>
            </a:extLst>
          </p:cNvPr>
          <p:cNvSpPr txBox="1">
            <a:spLocks/>
          </p:cNvSpPr>
          <p:nvPr/>
        </p:nvSpPr>
        <p:spPr>
          <a:xfrm>
            <a:off x="7552329" y="5330589"/>
            <a:ext cx="3165845" cy="12931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accent5"/>
                </a:solidFill>
              </a:rPr>
              <a:t>With </a:t>
            </a:r>
            <a:r>
              <a:rPr lang="en-US" dirty="0"/>
              <a:t>Noise</a:t>
            </a:r>
            <a:endParaRPr lang="en-US" dirty="0">
              <a:solidFill>
                <a:srgbClr val="FF0000"/>
              </a:solidFill>
            </a:endParaRPr>
          </a:p>
        </p:txBody>
      </p:sp>
    </p:spTree>
    <p:extLst>
      <p:ext uri="{BB962C8B-B14F-4D97-AF65-F5344CB8AC3E}">
        <p14:creationId xmlns:p14="http://schemas.microsoft.com/office/powerpoint/2010/main" val="176905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A86D67B-3D14-4B40-80FD-19688E7B1BD0}"/>
              </a:ext>
            </a:extLst>
          </p:cNvPr>
          <p:cNvSpPr>
            <a:spLocks noGrp="1"/>
          </p:cNvSpPr>
          <p:nvPr>
            <p:ph type="title"/>
          </p:nvPr>
        </p:nvSpPr>
        <p:spPr/>
        <p:txBody>
          <a:bodyPr/>
          <a:lstStyle/>
          <a:p>
            <a:pPr algn="ctr"/>
            <a:r>
              <a:rPr lang="en-US" dirty="0"/>
              <a:t>Research</a:t>
            </a:r>
            <a:r>
              <a:rPr lang="en-US" dirty="0">
                <a:solidFill>
                  <a:srgbClr val="FF0000"/>
                </a:solidFill>
              </a:rPr>
              <a:t> Hypothesis</a:t>
            </a:r>
          </a:p>
        </p:txBody>
      </p:sp>
      <p:pic>
        <p:nvPicPr>
          <p:cNvPr id="17" name="Picture 16">
            <a:extLst>
              <a:ext uri="{FF2B5EF4-FFF2-40B4-BE49-F238E27FC236}">
                <a16:creationId xmlns:a16="http://schemas.microsoft.com/office/drawing/2014/main" id="{577D460A-B89C-1848-BCC0-04AB2A8D8A3B}"/>
              </a:ext>
            </a:extLst>
          </p:cNvPr>
          <p:cNvPicPr>
            <a:picLocks noChangeAspect="1"/>
          </p:cNvPicPr>
          <p:nvPr/>
        </p:nvPicPr>
        <p:blipFill rotWithShape="1">
          <a:blip r:embed="rId3">
            <a:extLst>
              <a:ext uri="{BEBA8EAE-BF5A-486C-A8C5-ECC9F3942E4B}">
                <a14:imgProps xmlns:a14="http://schemas.microsoft.com/office/drawing/2010/main">
                  <a14:imgLayer>
                    <a14:imgEffect>
                      <a14:backgroundRemoval t="36000" b="99200" l="8667" r="44667"/>
                    </a14:imgEffect>
                    <a14:imgEffect>
                      <a14:sharpenSoften amount="50000"/>
                    </a14:imgEffect>
                    <a14:imgEffect>
                      <a14:colorTemperature colorTemp="7200"/>
                    </a14:imgEffect>
                    <a14:imgEffect>
                      <a14:brightnessContrast contrast="20000"/>
                    </a14:imgEffect>
                  </a14:imgLayer>
                </a14:imgProps>
              </a:ext>
            </a:extLst>
          </a:blip>
          <a:srcRect l="4667" t="29200" r="54444" b="2533"/>
          <a:stretch/>
        </p:blipFill>
        <p:spPr>
          <a:xfrm flipH="1">
            <a:off x="3294475" y="2518577"/>
            <a:ext cx="1882862" cy="2698873"/>
          </a:xfrm>
          <a:prstGeom prst="rect">
            <a:avLst/>
          </a:prstGeom>
        </p:spPr>
      </p:pic>
      <p:pic>
        <p:nvPicPr>
          <p:cNvPr id="18" name="Picture 17">
            <a:extLst>
              <a:ext uri="{FF2B5EF4-FFF2-40B4-BE49-F238E27FC236}">
                <a16:creationId xmlns:a16="http://schemas.microsoft.com/office/drawing/2014/main" id="{40ABE6F8-7AAA-E24D-87C1-431019FDA99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677" b="87094" l="58282" r="95365"/>
                    </a14:imgEffect>
                    <a14:imgEffect>
                      <a14:brightnessContrast contrast="40000"/>
                    </a14:imgEffect>
                  </a14:imgLayer>
                </a14:imgProps>
              </a:ext>
            </a:extLst>
          </a:blip>
          <a:srcRect l="53646" b="3228"/>
          <a:stretch/>
        </p:blipFill>
        <p:spPr>
          <a:xfrm flipH="1">
            <a:off x="965045" y="1910176"/>
            <a:ext cx="1875351" cy="3654067"/>
          </a:xfrm>
          <a:prstGeom prst="rect">
            <a:avLst/>
          </a:prstGeom>
        </p:spPr>
      </p:pic>
      <p:pic>
        <p:nvPicPr>
          <p:cNvPr id="19" name="Picture 18">
            <a:extLst>
              <a:ext uri="{FF2B5EF4-FFF2-40B4-BE49-F238E27FC236}">
                <a16:creationId xmlns:a16="http://schemas.microsoft.com/office/drawing/2014/main" id="{D699CC09-8B3C-3646-AD0F-1BB8E1BBA03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677" b="87094" l="58282" r="95365"/>
                    </a14:imgEffect>
                    <a14:imgEffect>
                      <a14:brightnessContrast contrast="40000"/>
                    </a14:imgEffect>
                  </a14:imgLayer>
                </a14:imgProps>
              </a:ext>
            </a:extLst>
          </a:blip>
          <a:srcRect l="53646" b="3228"/>
          <a:stretch/>
        </p:blipFill>
        <p:spPr>
          <a:xfrm flipH="1">
            <a:off x="7046052" y="1845241"/>
            <a:ext cx="1875351" cy="3654067"/>
          </a:xfrm>
          <a:prstGeom prst="rect">
            <a:avLst/>
          </a:prstGeom>
        </p:spPr>
      </p:pic>
      <p:pic>
        <p:nvPicPr>
          <p:cNvPr id="21" name="Picture 20">
            <a:extLst>
              <a:ext uri="{FF2B5EF4-FFF2-40B4-BE49-F238E27FC236}">
                <a16:creationId xmlns:a16="http://schemas.microsoft.com/office/drawing/2014/main" id="{F0F8111B-29DD-5E41-96D8-7D2C777826D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677" b="87094" l="58282" r="95365"/>
                    </a14:imgEffect>
                    <a14:imgEffect>
                      <a14:brightnessContrast contrast="40000"/>
                    </a14:imgEffect>
                  </a14:imgLayer>
                </a14:imgProps>
              </a:ext>
            </a:extLst>
          </a:blip>
          <a:srcRect l="53646" b="3228"/>
          <a:stretch/>
        </p:blipFill>
        <p:spPr>
          <a:xfrm flipH="1">
            <a:off x="9161578" y="1823572"/>
            <a:ext cx="1875351" cy="3654067"/>
          </a:xfrm>
          <a:prstGeom prst="rect">
            <a:avLst/>
          </a:prstGeom>
        </p:spPr>
      </p:pic>
      <p:sp>
        <p:nvSpPr>
          <p:cNvPr id="22" name="Title 1">
            <a:extLst>
              <a:ext uri="{FF2B5EF4-FFF2-40B4-BE49-F238E27FC236}">
                <a16:creationId xmlns:a16="http://schemas.microsoft.com/office/drawing/2014/main" id="{8A356C05-8CA7-E145-9A43-0451214D1286}"/>
              </a:ext>
            </a:extLst>
          </p:cNvPr>
          <p:cNvSpPr txBox="1">
            <a:spLocks/>
          </p:cNvSpPr>
          <p:nvPr/>
        </p:nvSpPr>
        <p:spPr>
          <a:xfrm>
            <a:off x="7069839" y="5840917"/>
            <a:ext cx="3967090" cy="12464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accent5"/>
                </a:solidFill>
              </a:rPr>
              <a:t>Better </a:t>
            </a:r>
            <a:r>
              <a:rPr lang="en-US" dirty="0"/>
              <a:t>Transfer</a:t>
            </a:r>
          </a:p>
        </p:txBody>
      </p:sp>
      <p:sp>
        <p:nvSpPr>
          <p:cNvPr id="24" name="Title 1">
            <a:extLst>
              <a:ext uri="{FF2B5EF4-FFF2-40B4-BE49-F238E27FC236}">
                <a16:creationId xmlns:a16="http://schemas.microsoft.com/office/drawing/2014/main" id="{F621E32E-68B5-AC44-AB6E-8AB3E8C51ED0}"/>
              </a:ext>
            </a:extLst>
          </p:cNvPr>
          <p:cNvSpPr txBox="1">
            <a:spLocks/>
          </p:cNvSpPr>
          <p:nvPr/>
        </p:nvSpPr>
        <p:spPr>
          <a:xfrm>
            <a:off x="936095" y="5840917"/>
            <a:ext cx="3967090" cy="12464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accent5"/>
                </a:solidFill>
              </a:rPr>
              <a:t>Worse </a:t>
            </a:r>
            <a:r>
              <a:rPr lang="en-US" dirty="0"/>
              <a:t>Transfer</a:t>
            </a:r>
          </a:p>
        </p:txBody>
      </p:sp>
      <p:pic>
        <p:nvPicPr>
          <p:cNvPr id="26" name="Picture 25">
            <a:extLst>
              <a:ext uri="{FF2B5EF4-FFF2-40B4-BE49-F238E27FC236}">
                <a16:creationId xmlns:a16="http://schemas.microsoft.com/office/drawing/2014/main" id="{A1919530-4B66-3D4F-A2CE-67F62315CA86}"/>
              </a:ext>
            </a:extLst>
          </p:cNvPr>
          <p:cNvPicPr>
            <a:picLocks noChangeAspect="1"/>
          </p:cNvPicPr>
          <p:nvPr/>
        </p:nvPicPr>
        <p:blipFill>
          <a:blip r:embed="rId6"/>
          <a:stretch>
            <a:fillRect/>
          </a:stretch>
        </p:blipFill>
        <p:spPr>
          <a:xfrm>
            <a:off x="725466" y="2232160"/>
            <a:ext cx="942661" cy="911239"/>
          </a:xfrm>
          <a:prstGeom prst="rect">
            <a:avLst/>
          </a:prstGeom>
        </p:spPr>
      </p:pic>
      <p:pic>
        <p:nvPicPr>
          <p:cNvPr id="27" name="Picture 26">
            <a:extLst>
              <a:ext uri="{FF2B5EF4-FFF2-40B4-BE49-F238E27FC236}">
                <a16:creationId xmlns:a16="http://schemas.microsoft.com/office/drawing/2014/main" id="{74BDDF88-FD0E-8C4B-A3A1-7FE23DB7A7AB}"/>
              </a:ext>
            </a:extLst>
          </p:cNvPr>
          <p:cNvPicPr>
            <a:picLocks noChangeAspect="1"/>
          </p:cNvPicPr>
          <p:nvPr/>
        </p:nvPicPr>
        <p:blipFill>
          <a:blip r:embed="rId6"/>
          <a:stretch>
            <a:fillRect/>
          </a:stretch>
        </p:blipFill>
        <p:spPr>
          <a:xfrm>
            <a:off x="6760021" y="2225536"/>
            <a:ext cx="938195" cy="906922"/>
          </a:xfrm>
          <a:prstGeom prst="rect">
            <a:avLst/>
          </a:prstGeom>
        </p:spPr>
      </p:pic>
      <p:sp>
        <p:nvSpPr>
          <p:cNvPr id="31" name="Title 1">
            <a:extLst>
              <a:ext uri="{FF2B5EF4-FFF2-40B4-BE49-F238E27FC236}">
                <a16:creationId xmlns:a16="http://schemas.microsoft.com/office/drawing/2014/main" id="{29D38090-5133-3C47-AFB3-D0249B75261A}"/>
              </a:ext>
            </a:extLst>
          </p:cNvPr>
          <p:cNvSpPr txBox="1">
            <a:spLocks/>
          </p:cNvSpPr>
          <p:nvPr/>
        </p:nvSpPr>
        <p:spPr>
          <a:xfrm>
            <a:off x="997301" y="5189921"/>
            <a:ext cx="3967090" cy="12464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accent5"/>
                </a:solidFill>
              </a:rPr>
              <a:t>Less </a:t>
            </a:r>
            <a:r>
              <a:rPr lang="en-US" dirty="0">
                <a:solidFill>
                  <a:srgbClr val="FF0000"/>
                </a:solidFill>
              </a:rPr>
              <a:t>Robust</a:t>
            </a:r>
          </a:p>
        </p:txBody>
      </p:sp>
      <p:sp>
        <p:nvSpPr>
          <p:cNvPr id="32" name="Title 1">
            <a:extLst>
              <a:ext uri="{FF2B5EF4-FFF2-40B4-BE49-F238E27FC236}">
                <a16:creationId xmlns:a16="http://schemas.microsoft.com/office/drawing/2014/main" id="{188E6200-DAB2-7241-AC3B-983FA4F1ABA3}"/>
              </a:ext>
            </a:extLst>
          </p:cNvPr>
          <p:cNvSpPr txBox="1">
            <a:spLocks/>
          </p:cNvSpPr>
          <p:nvPr/>
        </p:nvSpPr>
        <p:spPr>
          <a:xfrm>
            <a:off x="7008633" y="5189921"/>
            <a:ext cx="3967090" cy="12464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accent5"/>
                </a:solidFill>
              </a:rPr>
              <a:t>More </a:t>
            </a:r>
            <a:r>
              <a:rPr lang="en-US" dirty="0">
                <a:solidFill>
                  <a:srgbClr val="FF0000"/>
                </a:solidFill>
              </a:rPr>
              <a:t>Robust</a:t>
            </a:r>
          </a:p>
        </p:txBody>
      </p:sp>
      <p:pic>
        <p:nvPicPr>
          <p:cNvPr id="37" name="Picture 36">
            <a:extLst>
              <a:ext uri="{FF2B5EF4-FFF2-40B4-BE49-F238E27FC236}">
                <a16:creationId xmlns:a16="http://schemas.microsoft.com/office/drawing/2014/main" id="{90CFDD93-3BEE-C645-8B8A-68FFE21B7891}"/>
              </a:ext>
            </a:extLst>
          </p:cNvPr>
          <p:cNvPicPr>
            <a:picLocks noChangeAspect="1"/>
          </p:cNvPicPr>
          <p:nvPr/>
        </p:nvPicPr>
        <p:blipFill>
          <a:blip r:embed="rId7"/>
          <a:stretch>
            <a:fillRect/>
          </a:stretch>
        </p:blipFill>
        <p:spPr>
          <a:xfrm>
            <a:off x="2924841" y="2148275"/>
            <a:ext cx="3048000" cy="3048000"/>
          </a:xfrm>
          <a:prstGeom prst="rect">
            <a:avLst/>
          </a:prstGeom>
        </p:spPr>
      </p:pic>
      <p:pic>
        <p:nvPicPr>
          <p:cNvPr id="38" name="Picture 37">
            <a:extLst>
              <a:ext uri="{FF2B5EF4-FFF2-40B4-BE49-F238E27FC236}">
                <a16:creationId xmlns:a16="http://schemas.microsoft.com/office/drawing/2014/main" id="{E1BB26C0-C299-C945-A54A-20529F90A678}"/>
              </a:ext>
            </a:extLst>
          </p:cNvPr>
          <p:cNvPicPr>
            <a:picLocks noChangeAspect="1"/>
          </p:cNvPicPr>
          <p:nvPr/>
        </p:nvPicPr>
        <p:blipFill>
          <a:blip r:embed="rId7"/>
          <a:stretch>
            <a:fillRect/>
          </a:stretch>
        </p:blipFill>
        <p:spPr>
          <a:xfrm>
            <a:off x="8992178" y="2344013"/>
            <a:ext cx="3048000" cy="3048000"/>
          </a:xfrm>
          <a:prstGeom prst="rect">
            <a:avLst/>
          </a:prstGeom>
        </p:spPr>
      </p:pic>
    </p:spTree>
    <p:extLst>
      <p:ext uri="{BB962C8B-B14F-4D97-AF65-F5344CB8AC3E}">
        <p14:creationId xmlns:p14="http://schemas.microsoft.com/office/powerpoint/2010/main" val="1297811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089AA-6C7D-D942-9B5E-5A259D16452E}"/>
              </a:ext>
            </a:extLst>
          </p:cNvPr>
          <p:cNvSpPr>
            <a:spLocks noGrp="1"/>
          </p:cNvSpPr>
          <p:nvPr>
            <p:ph type="title"/>
          </p:nvPr>
        </p:nvSpPr>
        <p:spPr>
          <a:xfrm>
            <a:off x="899160" y="2884805"/>
            <a:ext cx="10515600" cy="1325563"/>
          </a:xfrm>
        </p:spPr>
        <p:txBody>
          <a:bodyPr/>
          <a:lstStyle/>
          <a:p>
            <a:pPr algn="ctr"/>
            <a:r>
              <a:rPr lang="en-US" dirty="0"/>
              <a:t>Meet the </a:t>
            </a:r>
            <a:r>
              <a:rPr lang="en-US" dirty="0">
                <a:solidFill>
                  <a:srgbClr val="FF0000"/>
                </a:solidFill>
              </a:rPr>
              <a:t>Walker</a:t>
            </a:r>
            <a:r>
              <a:rPr lang="en-US" dirty="0"/>
              <a:t>!</a:t>
            </a:r>
          </a:p>
        </p:txBody>
      </p:sp>
    </p:spTree>
    <p:extLst>
      <p:ext uri="{BB962C8B-B14F-4D97-AF65-F5344CB8AC3E}">
        <p14:creationId xmlns:p14="http://schemas.microsoft.com/office/powerpoint/2010/main" val="35613628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7959</TotalTime>
  <Words>2503</Words>
  <Application>Microsoft Macintosh PowerPoint</Application>
  <PresentationFormat>Widescreen</PresentationFormat>
  <Paragraphs>286</Paragraphs>
  <Slides>40</Slides>
  <Notes>39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Calibri Light</vt:lpstr>
      <vt:lpstr>Wingdings</vt:lpstr>
      <vt:lpstr>Office Theme</vt:lpstr>
      <vt:lpstr>PowerPoint Presentation</vt:lpstr>
      <vt:lpstr>The Reality Gap </vt:lpstr>
      <vt:lpstr>PowerPoint Presentation</vt:lpstr>
      <vt:lpstr>PowerPoint Presentation</vt:lpstr>
      <vt:lpstr>Just add Noise! </vt:lpstr>
      <vt:lpstr>RESEARCH QUESTION</vt:lpstr>
      <vt:lpstr>Research Hypothesis</vt:lpstr>
      <vt:lpstr>Research Hypothesis</vt:lpstr>
      <vt:lpstr>Meet the Walker!</vt:lpstr>
      <vt:lpstr>PowerPoint Presentation</vt:lpstr>
      <vt:lpstr>PowerPoint Presentation</vt:lpstr>
      <vt:lpstr>PowerPoint Presentation</vt:lpstr>
      <vt:lpstr>The Single-Legged Walker</vt:lpstr>
      <vt:lpstr>PowerPoint Presentation</vt:lpstr>
      <vt:lpstr>PowerPoint Presentation</vt:lpstr>
      <vt:lpstr>Research Methodology</vt:lpstr>
      <vt:lpstr>Research Methodology</vt:lpstr>
      <vt:lpstr>Evolutionary Algorithm </vt:lpstr>
      <vt:lpstr>Evolutionary Algorithm </vt:lpstr>
      <vt:lpstr>Evolutionary Algorithm </vt:lpstr>
      <vt:lpstr>Research Methodology</vt:lpstr>
      <vt:lpstr>Research Methodology</vt:lpstr>
      <vt:lpstr>Research Methodology</vt:lpstr>
      <vt:lpstr>Research Methodology</vt:lpstr>
      <vt:lpstr>Research Methodology</vt:lpstr>
      <vt:lpstr>What did we Find?</vt:lpstr>
      <vt:lpstr>Preliminary Results </vt:lpstr>
      <vt:lpstr>A Deeper Dive into Evolution</vt:lpstr>
      <vt:lpstr>A Deeper Dive into Evolution</vt:lpstr>
      <vt:lpstr>A Deeper Dive into Evolution</vt:lpstr>
      <vt:lpstr>A Deeper Dive into Evolution</vt:lpstr>
      <vt:lpstr>A Deeper Dive into Evolution</vt:lpstr>
      <vt:lpstr>A Deeper Dive into Evolution</vt:lpstr>
      <vt:lpstr>Immediate Takeaways</vt:lpstr>
      <vt:lpstr>So what?</vt:lpstr>
      <vt:lpstr>What Now?</vt:lpstr>
      <vt:lpstr>What Now?</vt:lpstr>
      <vt:lpstr>What Now?</vt:lpstr>
      <vt:lpstr>Thank You</vt:lpstr>
      <vt:lpstr>Acknowledgement and References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Josheta Srinivasan</dc:creator>
  <cp:lastModifiedBy>Josheta Srinivasan</cp:lastModifiedBy>
  <cp:revision>92</cp:revision>
  <dcterms:created xsi:type="dcterms:W3CDTF">2021-04-06T10:42:47Z</dcterms:created>
  <dcterms:modified xsi:type="dcterms:W3CDTF">2021-04-24T14:44:55Z</dcterms:modified>
</cp:coreProperties>
</file>